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3"/>
  </p:notesMasterIdLst>
  <p:sldIdLst>
    <p:sldId id="256" r:id="rId2"/>
    <p:sldId id="257" r:id="rId3"/>
    <p:sldId id="258" r:id="rId4"/>
    <p:sldId id="259" r:id="rId5"/>
    <p:sldId id="276" r:id="rId6"/>
    <p:sldId id="260" r:id="rId7"/>
    <p:sldId id="261" r:id="rId8"/>
    <p:sldId id="263" r:id="rId9"/>
    <p:sldId id="262"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Lst>
  <p:sldSz cx="9144000" cy="5143500" type="screen16x9"/>
  <p:notesSz cx="6858000" cy="9144000"/>
  <p:embeddedFontLst>
    <p:embeddedFont>
      <p:font typeface="Roboto" panose="02000000000000000000" pitchFamily="2" charset="0"/>
      <p:regular r:id="rId24"/>
      <p:bold r:id="rId25"/>
      <p:italic r:id="rId26"/>
      <p:boldItalic r:id="rId27"/>
    </p:embeddedFont>
    <p:embeddedFont>
      <p:font typeface="Roboto Slab" pitchFamily="2" charset="0"/>
      <p:regular r:id="rId28"/>
      <p:bold r:id="rId29"/>
    </p:embeddedFont>
    <p:embeddedFont>
      <p:font typeface="Roboto Slab Medium" pitchFamily="2" charset="0"/>
      <p:regular r:id="rId30"/>
      <p:bold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15:clr>
            <a:srgbClr val="A4A3A4"/>
          </p15:clr>
        </p15:guide>
        <p15:guide id="2" pos="576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4" roundtripDataSignature="AMtx7mjvl8c0KNHITaUEo20oSoEAPdRJm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62" d="100"/>
          <a:sy n="162" d="100"/>
        </p:scale>
        <p:origin x="144" y="144"/>
      </p:cViewPr>
      <p:guideLst>
        <p:guide orient="horz"/>
        <p:guide pos="57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slide" Target="slides/slide20.xml"/><Relationship Id="rId34"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2.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font" Target="fonts/font5.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4.fntdata"/><Relationship Id="rId30" Type="http://schemas.openxmlformats.org/officeDocument/2006/relationships/font" Target="fonts/font7.fntdata"/><Relationship Id="rId35"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2" name="Google Shape;52;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2" name="Google Shape;122;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36" name="Google Shape;136;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
        <p:cNvGrpSpPr/>
        <p:nvPr/>
      </p:nvGrpSpPr>
      <p:grpSpPr>
        <a:xfrm>
          <a:off x="0" y="0"/>
          <a:ext cx="0" cy="0"/>
          <a:chOff x="0" y="0"/>
          <a:chExt cx="0" cy="0"/>
        </a:xfrm>
      </p:grpSpPr>
      <p:sp>
        <p:nvSpPr>
          <p:cNvPr id="142" name="Google Shape;142;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43" name="Google Shape;14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a:t>
            </a:r>
            <a:r>
              <a:rPr lang="en" sz="1900">
                <a:solidFill>
                  <a:schemeClr val="lt1"/>
                </a:solidFill>
                <a:latin typeface="Roboto Slab"/>
                <a:ea typeface="Roboto Slab"/>
                <a:cs typeface="Roboto Slab"/>
                <a:sym typeface="Roboto Slab"/>
              </a:rPr>
              <a:t>CC</a:t>
            </a:r>
            <a:endParaRPr sz="1900">
              <a:solidFill>
                <a:schemeClr val="lt1"/>
              </a:solidFill>
              <a:latin typeface="Roboto Slab"/>
              <a:ea typeface="Roboto Slab"/>
              <a:cs typeface="Roboto Slab"/>
              <a:sym typeface="Roboto Slab"/>
            </a:endParaRPr>
          </a:p>
          <a:p>
            <a:pPr marL="0" lvl="0" indent="0" algn="l" rtl="0">
              <a:lnSpc>
                <a:spcPct val="100000"/>
              </a:lnSpc>
              <a:spcBef>
                <a:spcPts val="0"/>
              </a:spcBef>
              <a:spcAft>
                <a:spcPts val="0"/>
              </a:spcAft>
              <a:buSzPts val="1100"/>
              <a:buNone/>
            </a:pPr>
            <a:r>
              <a:rPr lang="en" sz="1900">
                <a:solidFill>
                  <a:schemeClr val="lt1"/>
                </a:solidFill>
                <a:latin typeface="Roboto Slab"/>
                <a:ea typeface="Roboto Slab"/>
                <a:cs typeface="Roboto Slab"/>
                <a:sym typeface="Roboto Slab"/>
              </a:rPr>
              <a:t>he goal of the Annual Fund is for financial independence of the school from the parish (decrease in parish subsidy every year)The goal of the Annual Fund is for financial of the school from the parish (decrease in parish subsidy every year)B</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15752f4bbf3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0" name="Google Shape;150;g15752f4bbf3_0_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 </a:t>
            </a:r>
            <a:r>
              <a:rPr lang="en" sz="1900">
                <a:solidFill>
                  <a:schemeClr val="lt1"/>
                </a:solidFill>
                <a:latin typeface="Roboto Slab"/>
                <a:ea typeface="Roboto Slab"/>
                <a:cs typeface="Roboto Slab"/>
                <a:sym typeface="Roboto Slab"/>
              </a:rPr>
              <a:t>CC</a:t>
            </a:r>
            <a:endParaRPr sz="1900">
              <a:solidFill>
                <a:schemeClr val="lt1"/>
              </a:solidFill>
              <a:latin typeface="Roboto Slab"/>
              <a:ea typeface="Roboto Slab"/>
              <a:cs typeface="Roboto Slab"/>
              <a:sym typeface="Roboto Slab"/>
            </a:endParaRPr>
          </a:p>
          <a:p>
            <a:pPr marL="0" lvl="0" indent="0" algn="l" rtl="0">
              <a:lnSpc>
                <a:spcPct val="100000"/>
              </a:lnSpc>
              <a:spcBef>
                <a:spcPts val="0"/>
              </a:spcBef>
              <a:spcAft>
                <a:spcPts val="0"/>
              </a:spcAft>
              <a:buSzPts val="1100"/>
              <a:buNone/>
            </a:pPr>
            <a:r>
              <a:rPr lang="en" sz="1900">
                <a:solidFill>
                  <a:schemeClr val="lt1"/>
                </a:solidFill>
                <a:latin typeface="Roboto Slab"/>
                <a:ea typeface="Roboto Slab"/>
                <a:cs typeface="Roboto Slab"/>
                <a:sym typeface="Roboto Slab"/>
              </a:rPr>
              <a:t>he goal of the Annual Fund is for financial independence of the school from the parish (decrease in parish subsidy every year)The goal of the Annual Fund is for financial of the school from the parish (decrease in parish subsidy every year)B</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57" name="Google Shape;157;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64" name="Google Shape;164;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71" name="Google Shape;171;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7626d6e9279ddb22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7626d6e9279ddb22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7626d6e9279ddb22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7626d6e9279ddb22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
        <p:cNvGrpSpPr/>
        <p:nvPr/>
      </p:nvGrpSpPr>
      <p:grpSpPr>
        <a:xfrm>
          <a:off x="0" y="0"/>
          <a:ext cx="0" cy="0"/>
          <a:chOff x="0" y="0"/>
          <a:chExt cx="0" cy="0"/>
        </a:xfrm>
      </p:grpSpPr>
      <p:sp>
        <p:nvSpPr>
          <p:cNvPr id="58" name="Google Shape;58;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59" name="Google Shape;59;p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93" name="Google Shape;193;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07" name="Google Shape;207;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Google Shape;66;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7" name="Google Shape;67;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r>
              <a:rPr lang="en"/>
              <a:t>HSA - Welcome. Introduce mission/purpose of HSA.  Cover basics of the school plus 3 topics for evening:  Activities/Events, Service, and Fundraising.  To give a better sense of how our school is governed, we turn it over to Dan McKinney, Chairperson of the Board of Limited Jurisdiction.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7a410f43713ee7eb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74" name="Google Shape;74;g7a410f43713ee7eb_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29" name="Google Shape;129;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48811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84" name="Google Shape;8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92" name="Google Shape;92;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0"/>
        <p:cNvGrpSpPr/>
        <p:nvPr/>
      </p:nvGrpSpPr>
      <p:grpSpPr>
        <a:xfrm>
          <a:off x="0" y="0"/>
          <a:ext cx="0" cy="0"/>
          <a:chOff x="0" y="0"/>
          <a:chExt cx="0" cy="0"/>
        </a:xfrm>
      </p:grpSpPr>
      <p:sp>
        <p:nvSpPr>
          <p:cNvPr id="111" name="Google Shape;111;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12" name="Google Shape;112;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103" name="Google Shape;103;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1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a:endParaRPr/>
          </a:p>
        </p:txBody>
      </p:sp>
      <p:sp>
        <p:nvSpPr>
          <p:cNvPr id="11" name="Google Shape;11;p19"/>
          <p:cNvSpPr txBox="1">
            <a:spLocks noGrp="1"/>
          </p:cNvSpPr>
          <p:nvPr>
            <p:ph type="subTitle" idx="1"/>
          </p:nvPr>
        </p:nvSpPr>
        <p:spPr>
          <a:xfrm>
            <a:off x="311700" y="2834125"/>
            <a:ext cx="8520600" cy="7926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1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28"/>
          <p:cNvSpPr txBox="1">
            <a:spLocks noGrp="1"/>
          </p:cNvSpPr>
          <p:nvPr>
            <p:ph type="title" hasCustomPrompt="1"/>
          </p:nvPr>
        </p:nvSpPr>
        <p:spPr>
          <a:xfrm>
            <a:off x="311700" y="1106125"/>
            <a:ext cx="8520600" cy="19635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6" name="Google Shape;46;p28"/>
          <p:cNvSpPr txBox="1">
            <a:spLocks noGrp="1"/>
          </p:cNvSpPr>
          <p:nvPr>
            <p:ph type="body" idx="1"/>
          </p:nvPr>
        </p:nvSpPr>
        <p:spPr>
          <a:xfrm>
            <a:off x="311700" y="3152225"/>
            <a:ext cx="8520600" cy="13008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SzPts val="1800"/>
              <a:buChar char="●"/>
              <a:defRPr/>
            </a:lvl1pPr>
            <a:lvl2pPr marL="914400" lvl="1" indent="-317500" algn="ctr">
              <a:lnSpc>
                <a:spcPct val="115000"/>
              </a:lnSpc>
              <a:spcBef>
                <a:spcPts val="0"/>
              </a:spcBef>
              <a:spcAft>
                <a:spcPts val="0"/>
              </a:spcAft>
              <a:buSzPts val="1400"/>
              <a:buChar char="○"/>
              <a:defRPr/>
            </a:lvl2pPr>
            <a:lvl3pPr marL="1371600" lvl="2" indent="-317500" algn="ctr">
              <a:lnSpc>
                <a:spcPct val="115000"/>
              </a:lnSpc>
              <a:spcBef>
                <a:spcPts val="0"/>
              </a:spcBef>
              <a:spcAft>
                <a:spcPts val="0"/>
              </a:spcAft>
              <a:buSzPts val="1400"/>
              <a:buChar char="■"/>
              <a:defRPr/>
            </a:lvl3pPr>
            <a:lvl4pPr marL="1828800" lvl="3" indent="-317500" algn="ctr">
              <a:lnSpc>
                <a:spcPct val="115000"/>
              </a:lnSpc>
              <a:spcBef>
                <a:spcPts val="0"/>
              </a:spcBef>
              <a:spcAft>
                <a:spcPts val="0"/>
              </a:spcAft>
              <a:buSzPts val="1400"/>
              <a:buChar char="●"/>
              <a:defRPr/>
            </a:lvl4pPr>
            <a:lvl5pPr marL="2286000" lvl="4" indent="-317500" algn="ctr">
              <a:lnSpc>
                <a:spcPct val="115000"/>
              </a:lnSpc>
              <a:spcBef>
                <a:spcPts val="0"/>
              </a:spcBef>
              <a:spcAft>
                <a:spcPts val="0"/>
              </a:spcAft>
              <a:buSzPts val="1400"/>
              <a:buChar char="○"/>
              <a:defRPr/>
            </a:lvl5pPr>
            <a:lvl6pPr marL="2743200" lvl="5" indent="-317500" algn="ctr">
              <a:lnSpc>
                <a:spcPct val="115000"/>
              </a:lnSpc>
              <a:spcBef>
                <a:spcPts val="0"/>
              </a:spcBef>
              <a:spcAft>
                <a:spcPts val="0"/>
              </a:spcAft>
              <a:buSzPts val="1400"/>
              <a:buChar char="■"/>
              <a:defRPr/>
            </a:lvl6pPr>
            <a:lvl7pPr marL="3200400" lvl="6" indent="-317500" algn="ctr">
              <a:lnSpc>
                <a:spcPct val="115000"/>
              </a:lnSpc>
              <a:spcBef>
                <a:spcPts val="0"/>
              </a:spcBef>
              <a:spcAft>
                <a:spcPts val="0"/>
              </a:spcAft>
              <a:buSzPts val="1400"/>
              <a:buChar char="●"/>
              <a:defRPr/>
            </a:lvl7pPr>
            <a:lvl8pPr marL="3657600" lvl="7" indent="-317500" algn="ctr">
              <a:lnSpc>
                <a:spcPct val="115000"/>
              </a:lnSpc>
              <a:spcBef>
                <a:spcPts val="0"/>
              </a:spcBef>
              <a:spcAft>
                <a:spcPts val="0"/>
              </a:spcAft>
              <a:buSzPts val="1400"/>
              <a:buChar char="○"/>
              <a:defRPr/>
            </a:lvl8pPr>
            <a:lvl9pPr marL="4114800" lvl="8" indent="-317500" algn="ctr">
              <a:lnSpc>
                <a:spcPct val="115000"/>
              </a:lnSpc>
              <a:spcBef>
                <a:spcPts val="0"/>
              </a:spcBef>
              <a:spcAft>
                <a:spcPts val="0"/>
              </a:spcAft>
              <a:buSzPts val="1400"/>
              <a:buChar char="■"/>
              <a:defRPr/>
            </a:lvl9pPr>
          </a:lstStyle>
          <a:p>
            <a:endParaRPr/>
          </a:p>
        </p:txBody>
      </p:sp>
      <p:sp>
        <p:nvSpPr>
          <p:cNvPr id="47" name="Google Shape;47;p2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29"/>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3"/>
        <p:cNvGrpSpPr/>
        <p:nvPr/>
      </p:nvGrpSpPr>
      <p:grpSpPr>
        <a:xfrm>
          <a:off x="0" y="0"/>
          <a:ext cx="0" cy="0"/>
          <a:chOff x="0" y="0"/>
          <a:chExt cx="0" cy="0"/>
        </a:xfrm>
      </p:grpSpPr>
      <p:sp>
        <p:nvSpPr>
          <p:cNvPr id="14" name="Google Shape;14;p20"/>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15" name="Google Shape;15;p20"/>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16" name="Google Shape;16;p20"/>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7"/>
        <p:cNvGrpSpPr/>
        <p:nvPr/>
      </p:nvGrpSpPr>
      <p:grpSpPr>
        <a:xfrm>
          <a:off x="0" y="0"/>
          <a:ext cx="0" cy="0"/>
          <a:chOff x="0" y="0"/>
          <a:chExt cx="0" cy="0"/>
        </a:xfrm>
      </p:grpSpPr>
      <p:sp>
        <p:nvSpPr>
          <p:cNvPr id="18" name="Google Shape;18;p21"/>
          <p:cNvSpPr txBox="1">
            <a:spLocks noGrp="1"/>
          </p:cNvSpPr>
          <p:nvPr>
            <p:ph type="title"/>
          </p:nvPr>
        </p:nvSpPr>
        <p:spPr>
          <a:xfrm>
            <a:off x="311700" y="2150850"/>
            <a:ext cx="8520600" cy="8418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a:endParaRPr/>
          </a:p>
        </p:txBody>
      </p:sp>
      <p:sp>
        <p:nvSpPr>
          <p:cNvPr id="19" name="Google Shape;19;p2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2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2" name="Google Shape;22;p22"/>
          <p:cNvSpPr txBox="1">
            <a:spLocks noGrp="1"/>
          </p:cNvSpPr>
          <p:nvPr>
            <p:ph type="body" idx="1"/>
          </p:nvPr>
        </p:nvSpPr>
        <p:spPr>
          <a:xfrm>
            <a:off x="3117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3" name="Google Shape;23;p22"/>
          <p:cNvSpPr txBox="1">
            <a:spLocks noGrp="1"/>
          </p:cNvSpPr>
          <p:nvPr>
            <p:ph type="body" idx="2"/>
          </p:nvPr>
        </p:nvSpPr>
        <p:spPr>
          <a:xfrm>
            <a:off x="4832400" y="1152475"/>
            <a:ext cx="3999900" cy="34164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24" name="Google Shape;24;p22"/>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2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a:endParaRPr/>
          </a:p>
        </p:txBody>
      </p:sp>
      <p:sp>
        <p:nvSpPr>
          <p:cNvPr id="27" name="Google Shape;27;p2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24"/>
          <p:cNvSpPr txBox="1">
            <a:spLocks noGrp="1"/>
          </p:cNvSpPr>
          <p:nvPr>
            <p:ph type="title"/>
          </p:nvPr>
        </p:nvSpPr>
        <p:spPr>
          <a:xfrm>
            <a:off x="311700" y="555600"/>
            <a:ext cx="2808000" cy="755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a:endParaRPr/>
          </a:p>
        </p:txBody>
      </p:sp>
      <p:sp>
        <p:nvSpPr>
          <p:cNvPr id="30" name="Google Shape;30;p24"/>
          <p:cNvSpPr txBox="1">
            <a:spLocks noGrp="1"/>
          </p:cNvSpPr>
          <p:nvPr>
            <p:ph type="body" idx="1"/>
          </p:nvPr>
        </p:nvSpPr>
        <p:spPr>
          <a:xfrm>
            <a:off x="311700" y="1389600"/>
            <a:ext cx="2808000" cy="31794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1" name="Google Shape;31;p24"/>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25"/>
          <p:cNvSpPr txBox="1">
            <a:spLocks noGrp="1"/>
          </p:cNvSpPr>
          <p:nvPr>
            <p:ph type="title"/>
          </p:nvPr>
        </p:nvSpPr>
        <p:spPr>
          <a:xfrm>
            <a:off x="490250" y="450150"/>
            <a:ext cx="6367800" cy="40908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a:endParaRPr/>
          </a:p>
        </p:txBody>
      </p:sp>
      <p:sp>
        <p:nvSpPr>
          <p:cNvPr id="34" name="Google Shape;34;p25"/>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2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37" name="Google Shape;37;p26"/>
          <p:cNvSpPr txBox="1">
            <a:spLocks noGrp="1"/>
          </p:cNvSpPr>
          <p:nvPr>
            <p:ph type="title"/>
          </p:nvPr>
        </p:nvSpPr>
        <p:spPr>
          <a:xfrm>
            <a:off x="265500" y="1233175"/>
            <a:ext cx="4045200" cy="1482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a:endParaRPr/>
          </a:p>
        </p:txBody>
      </p:sp>
      <p:sp>
        <p:nvSpPr>
          <p:cNvPr id="38" name="Google Shape;38;p26"/>
          <p:cNvSpPr txBox="1">
            <a:spLocks noGrp="1"/>
          </p:cNvSpPr>
          <p:nvPr>
            <p:ph type="subTitle" idx="1"/>
          </p:nvPr>
        </p:nvSpPr>
        <p:spPr>
          <a:xfrm>
            <a:off x="265500" y="2803075"/>
            <a:ext cx="4045200" cy="12351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26"/>
          <p:cNvSpPr txBox="1">
            <a:spLocks noGrp="1"/>
          </p:cNvSpPr>
          <p:nvPr>
            <p:ph type="body" idx="2"/>
          </p:nvPr>
        </p:nvSpPr>
        <p:spPr>
          <a:xfrm>
            <a:off x="4939500" y="724075"/>
            <a:ext cx="3837000" cy="36951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40" name="Google Shape;40;p26"/>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27"/>
          <p:cNvSpPr txBox="1">
            <a:spLocks noGrp="1"/>
          </p:cNvSpPr>
          <p:nvPr>
            <p:ph type="body" idx="1"/>
          </p:nvPr>
        </p:nvSpPr>
        <p:spPr>
          <a:xfrm>
            <a:off x="311700" y="4230575"/>
            <a:ext cx="5998800" cy="6051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SzPts val="1800"/>
              <a:buNone/>
              <a:defRPr/>
            </a:lvl1pPr>
          </a:lstStyle>
          <a:p>
            <a:endParaRPr/>
          </a:p>
        </p:txBody>
      </p:sp>
      <p:sp>
        <p:nvSpPr>
          <p:cNvPr id="43" name="Google Shape;43;p27"/>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rgbClr val="006341"/>
        </a:solidFill>
        <a:effectLst/>
      </p:bgPr>
    </p:bg>
    <p:spTree>
      <p:nvGrpSpPr>
        <p:cNvPr id="1" name="Shape 5"/>
        <p:cNvGrpSpPr/>
        <p:nvPr/>
      </p:nvGrpSpPr>
      <p:grpSpPr>
        <a:xfrm>
          <a:off x="0" y="0"/>
          <a:ext cx="0" cy="0"/>
          <a:chOff x="0" y="0"/>
          <a:chExt cx="0" cy="0"/>
        </a:xfrm>
      </p:grpSpPr>
      <p:sp>
        <p:nvSpPr>
          <p:cNvPr id="6" name="Google Shape;6;p1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9pPr>
          </a:lstStyle>
          <a:p>
            <a:endParaRPr/>
          </a:p>
        </p:txBody>
      </p:sp>
      <p:sp>
        <p:nvSpPr>
          <p:cNvPr id="7" name="Google Shape;7;p18"/>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Arial"/>
                <a:ea typeface="Arial"/>
                <a:cs typeface="Arial"/>
                <a:sym typeface="Arial"/>
              </a:defRPr>
            </a:lvl1pPr>
            <a:lvl2pPr marL="914400" marR="0" lvl="1"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2pPr>
            <a:lvl3pPr marL="1371600" marR="0" lvl="2"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3pPr>
            <a:lvl4pPr marL="1828800" marR="0" lvl="3"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4pPr>
            <a:lvl5pPr marL="2286000" marR="0" lvl="4"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5pPr>
            <a:lvl6pPr marL="2743200" marR="0" lvl="5"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6pPr>
            <a:lvl7pPr marL="3200400" marR="0" lvl="6"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7pPr>
            <a:lvl8pPr marL="3657600" marR="0" lvl="7"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8pPr>
            <a:lvl9pPr marL="4114800" marR="0" lvl="8" indent="-317500" algn="l" rtl="0">
              <a:lnSpc>
                <a:spcPct val="115000"/>
              </a:lnSpc>
              <a:spcBef>
                <a:spcPts val="0"/>
              </a:spcBef>
              <a:spcAft>
                <a:spcPts val="0"/>
              </a:spcAft>
              <a:buClr>
                <a:schemeClr val="dk2"/>
              </a:buClr>
              <a:buSzPts val="1400"/>
              <a:buFont typeface="Arial"/>
              <a:buChar char="■"/>
              <a:defRPr sz="1400" b="0" i="0" u="none" strike="noStrike" cap="none">
                <a:solidFill>
                  <a:schemeClr val="dk2"/>
                </a:solidFill>
                <a:latin typeface="Arial"/>
                <a:ea typeface="Arial"/>
                <a:cs typeface="Arial"/>
                <a:sym typeface="Arial"/>
              </a:defRPr>
            </a:lvl9pPr>
          </a:lstStyle>
          <a:p>
            <a:endParaRPr/>
          </a:p>
        </p:txBody>
      </p:sp>
      <p:sp>
        <p:nvSpPr>
          <p:cNvPr id="8" name="Google Shape;8;p1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dk2"/>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mailto:danmckinney@gmail.com"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www.niche.com/k12/survey/start/?t=k&amp;e=saints-peter-and-paul-school-west-chester-pa"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school.sspeterandpaulrc.org/club-schedule"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hyperlink" Target="https://docs.google.com/document/d/1WW1iazd3HFMYROIiDxeiKcUsvzkYraoMcaU-ZUnLe8A/edit?usp=sharing"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HSA@sspeterandpaulrc.org"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sspeterandpaulhsa.org/"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hyperlink" Target="mailto:hsa@sspeterandpaulrc.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5200"/>
              <a:buNone/>
            </a:pPr>
            <a:r>
              <a:rPr lang="en" sz="3700">
                <a:solidFill>
                  <a:schemeClr val="lt1"/>
                </a:solidFill>
                <a:latin typeface="Roboto Slab Medium"/>
                <a:ea typeface="Roboto Slab Medium"/>
                <a:cs typeface="Roboto Slab Medium"/>
                <a:sym typeface="Roboto Slab Medium"/>
              </a:rPr>
              <a:t>Saints Peter and Paul School</a:t>
            </a:r>
            <a:endParaRPr sz="3700">
              <a:solidFill>
                <a:schemeClr val="lt1"/>
              </a:solidFill>
              <a:latin typeface="Roboto Slab Medium"/>
              <a:ea typeface="Roboto Slab Medium"/>
              <a:cs typeface="Roboto Slab Medium"/>
              <a:sym typeface="Roboto Slab Medium"/>
            </a:endParaRPr>
          </a:p>
        </p:txBody>
      </p:sp>
      <p:sp>
        <p:nvSpPr>
          <p:cNvPr id="55" name="Google Shape;55;p1"/>
          <p:cNvSpPr txBox="1">
            <a:spLocks noGrp="1"/>
          </p:cNvSpPr>
          <p:nvPr>
            <p:ph type="subTitle" idx="1"/>
          </p:nvPr>
        </p:nvSpPr>
        <p:spPr>
          <a:xfrm>
            <a:off x="167200" y="1468375"/>
            <a:ext cx="8832300" cy="792600"/>
          </a:xfrm>
          <a:prstGeom prst="rect">
            <a:avLst/>
          </a:prstGeom>
          <a:noFill/>
          <a:ln>
            <a:noFill/>
          </a:ln>
        </p:spPr>
        <p:txBody>
          <a:bodyPr spcFirstLastPara="1" wrap="square" lIns="91425" tIns="91425" rIns="91425" bIns="91425" anchor="t" anchorCtr="0">
            <a:normAutofit fontScale="77500" lnSpcReduction="20000"/>
          </a:bodyPr>
          <a:lstStyle/>
          <a:p>
            <a:pPr marL="0" lvl="0" indent="0" algn="ctr" rtl="0">
              <a:lnSpc>
                <a:spcPct val="100000"/>
              </a:lnSpc>
              <a:spcBef>
                <a:spcPts val="0"/>
              </a:spcBef>
              <a:spcAft>
                <a:spcPts val="0"/>
              </a:spcAft>
              <a:buSzPct val="120430"/>
              <a:buNone/>
            </a:pPr>
            <a:r>
              <a:rPr lang="en" sz="3000">
                <a:solidFill>
                  <a:schemeClr val="lt1"/>
                </a:solidFill>
                <a:latin typeface="Roboto Slab"/>
                <a:ea typeface="Roboto Slab"/>
                <a:cs typeface="Roboto Slab"/>
                <a:sym typeface="Roboto Slab"/>
              </a:rPr>
              <a:t>Home and School Association</a:t>
            </a:r>
            <a:endParaRPr sz="3000">
              <a:solidFill>
                <a:schemeClr val="lt1"/>
              </a:solidFill>
              <a:latin typeface="Roboto Slab"/>
              <a:ea typeface="Roboto Slab"/>
              <a:cs typeface="Roboto Slab"/>
              <a:sym typeface="Roboto Slab"/>
            </a:endParaRPr>
          </a:p>
          <a:p>
            <a:pPr marL="0" lvl="0" indent="0" algn="ctr" rtl="0">
              <a:lnSpc>
                <a:spcPct val="100000"/>
              </a:lnSpc>
              <a:spcBef>
                <a:spcPts val="0"/>
              </a:spcBef>
              <a:spcAft>
                <a:spcPts val="0"/>
              </a:spcAft>
              <a:buSzPct val="120430"/>
              <a:buNone/>
            </a:pPr>
            <a:r>
              <a:rPr lang="en" sz="3000">
                <a:solidFill>
                  <a:schemeClr val="lt1"/>
                </a:solidFill>
                <a:latin typeface="Roboto Slab"/>
                <a:ea typeface="Roboto Slab"/>
                <a:cs typeface="Roboto Slab"/>
                <a:sym typeface="Roboto Slab"/>
              </a:rPr>
              <a:t>Welcome Parents and School Staff</a:t>
            </a:r>
            <a:endParaRPr sz="3000">
              <a:solidFill>
                <a:schemeClr val="lt1"/>
              </a:solidFill>
              <a:latin typeface="Roboto Slab"/>
              <a:ea typeface="Roboto Slab"/>
              <a:cs typeface="Roboto Slab"/>
              <a:sym typeface="Roboto Slab"/>
            </a:endParaRPr>
          </a:p>
        </p:txBody>
      </p:sp>
      <p:pic>
        <p:nvPicPr>
          <p:cNvPr id="56" name="Google Shape;56;p1"/>
          <p:cNvPicPr preferRelativeResize="0"/>
          <p:nvPr/>
        </p:nvPicPr>
        <p:blipFill rotWithShape="1">
          <a:blip r:embed="rId3">
            <a:alphaModFix/>
          </a:blip>
          <a:srcRect l="29" r="28"/>
          <a:stretch/>
        </p:blipFill>
        <p:spPr>
          <a:xfrm>
            <a:off x="3557626" y="2361963"/>
            <a:ext cx="2051461" cy="2052598"/>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8"/>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630">
                <a:solidFill>
                  <a:schemeClr val="lt1"/>
                </a:solidFill>
                <a:latin typeface="Roboto Slab Medium"/>
                <a:ea typeface="Roboto Slab Medium"/>
                <a:cs typeface="Roboto Slab Medium"/>
                <a:sym typeface="Roboto Slab Medium"/>
              </a:rPr>
              <a:t>Board of Limited Jurisdiction</a:t>
            </a:r>
            <a:endParaRPr sz="3630">
              <a:solidFill>
                <a:schemeClr val="lt1"/>
              </a:solidFill>
              <a:latin typeface="Roboto Slab Medium"/>
              <a:ea typeface="Roboto Slab Medium"/>
              <a:cs typeface="Roboto Slab Medium"/>
              <a:sym typeface="Roboto Slab Medium"/>
            </a:endParaRPr>
          </a:p>
          <a:p>
            <a:pPr marL="0" lvl="0" indent="0" algn="ctr" rtl="0">
              <a:lnSpc>
                <a:spcPct val="100000"/>
              </a:lnSpc>
              <a:spcBef>
                <a:spcPts val="0"/>
              </a:spcBef>
              <a:spcAft>
                <a:spcPts val="0"/>
              </a:spcAft>
              <a:buSzPts val="990"/>
              <a:buNone/>
            </a:pPr>
            <a:endParaRPr sz="3630">
              <a:solidFill>
                <a:schemeClr val="lt1"/>
              </a:solidFill>
              <a:latin typeface="Roboto Slab Medium"/>
              <a:ea typeface="Roboto Slab Medium"/>
              <a:cs typeface="Roboto Slab Medium"/>
              <a:sym typeface="Roboto Slab Medium"/>
            </a:endParaRPr>
          </a:p>
          <a:p>
            <a:pPr marL="0" lvl="0" indent="0" algn="l" rtl="0">
              <a:lnSpc>
                <a:spcPct val="100000"/>
              </a:lnSpc>
              <a:spcBef>
                <a:spcPts val="0"/>
              </a:spcBef>
              <a:spcAft>
                <a:spcPts val="0"/>
              </a:spcAft>
              <a:buSzPts val="990"/>
              <a:buNone/>
            </a:pPr>
            <a:endParaRPr sz="2520"/>
          </a:p>
        </p:txBody>
      </p:sp>
      <p:sp>
        <p:nvSpPr>
          <p:cNvPr id="125" name="Google Shape;125;p8"/>
          <p:cNvSpPr txBox="1">
            <a:spLocks noGrp="1"/>
          </p:cNvSpPr>
          <p:nvPr>
            <p:ph type="body" idx="1"/>
          </p:nvPr>
        </p:nvSpPr>
        <p:spPr>
          <a:xfrm>
            <a:off x="1716409" y="1468235"/>
            <a:ext cx="5608500" cy="2862300"/>
          </a:xfrm>
          <a:prstGeom prst="rect">
            <a:avLst/>
          </a:prstGeom>
          <a:noFill/>
          <a:ln>
            <a:noFill/>
          </a:ln>
        </p:spPr>
        <p:txBody>
          <a:bodyPr spcFirstLastPara="1" wrap="square" lIns="91425" tIns="91425" rIns="91425" bIns="91425" anchor="t" anchorCtr="0">
            <a:normAutofit/>
          </a:bodyPr>
          <a:lstStyle/>
          <a:p>
            <a:pPr marL="0" lvl="0" indent="0" algn="ctr" rtl="0">
              <a:lnSpc>
                <a:spcPct val="115000"/>
              </a:lnSpc>
              <a:spcBef>
                <a:spcPts val="0"/>
              </a:spcBef>
              <a:spcAft>
                <a:spcPts val="0"/>
              </a:spcAft>
              <a:buSzPts val="1800"/>
              <a:buNone/>
            </a:pPr>
            <a:endParaRPr sz="1700" dirty="0">
              <a:solidFill>
                <a:schemeClr val="lt1"/>
              </a:solidFill>
            </a:endParaRPr>
          </a:p>
          <a:p>
            <a:pPr marL="0" lvl="0" indent="0" algn="ctr" rtl="0">
              <a:lnSpc>
                <a:spcPct val="115000"/>
              </a:lnSpc>
              <a:spcBef>
                <a:spcPts val="1200"/>
              </a:spcBef>
              <a:spcAft>
                <a:spcPts val="0"/>
              </a:spcAft>
              <a:buSzPts val="1800"/>
              <a:buNone/>
            </a:pPr>
            <a:r>
              <a:rPr lang="en" sz="2000" dirty="0">
                <a:solidFill>
                  <a:schemeClr val="lt1"/>
                </a:solidFill>
              </a:rPr>
              <a:t>Questions / Concerns / Get Involved</a:t>
            </a:r>
            <a:endParaRPr sz="2000" dirty="0">
              <a:solidFill>
                <a:schemeClr val="lt1"/>
              </a:solidFill>
            </a:endParaRPr>
          </a:p>
          <a:p>
            <a:pPr marL="0" lvl="0" indent="0" algn="ctr" rtl="0">
              <a:lnSpc>
                <a:spcPct val="115000"/>
              </a:lnSpc>
              <a:spcBef>
                <a:spcPts val="1200"/>
              </a:spcBef>
              <a:spcAft>
                <a:spcPts val="0"/>
              </a:spcAft>
              <a:buSzPts val="1800"/>
              <a:buNone/>
            </a:pPr>
            <a:r>
              <a:rPr lang="en" sz="1700" dirty="0">
                <a:solidFill>
                  <a:schemeClr val="lt1"/>
                </a:solidFill>
              </a:rPr>
              <a:t>Dan McKinney, P ‘21, ‘24</a:t>
            </a:r>
            <a:br>
              <a:rPr lang="en" sz="1700" dirty="0">
                <a:solidFill>
                  <a:schemeClr val="lt1"/>
                </a:solidFill>
              </a:rPr>
            </a:br>
            <a:r>
              <a:rPr lang="en" sz="1100" u="sng" dirty="0">
                <a:solidFill>
                  <a:schemeClr val="lt1"/>
                </a:solidFill>
                <a:hlinkClick r:id="rId3">
                  <a:extLst>
                    <a:ext uri="{A12FA001-AC4F-418D-AE19-62706E023703}">
                      <ahyp:hlinkClr xmlns:ahyp="http://schemas.microsoft.com/office/drawing/2018/hyperlinkcolor" val="tx"/>
                    </a:ext>
                  </a:extLst>
                </a:hlinkClick>
              </a:rPr>
              <a:t>danmckinney@gmail.com</a:t>
            </a:r>
            <a:br>
              <a:rPr lang="en" sz="1100" dirty="0">
                <a:solidFill>
                  <a:schemeClr val="lt1"/>
                </a:solidFill>
              </a:rPr>
            </a:br>
            <a:r>
              <a:rPr lang="en" sz="1100" dirty="0">
                <a:solidFill>
                  <a:schemeClr val="lt1"/>
                </a:solidFill>
              </a:rPr>
              <a:t>(267) 254-5404</a:t>
            </a:r>
            <a:endParaRPr sz="1100" dirty="0">
              <a:solidFill>
                <a:schemeClr val="lt1"/>
              </a:solidFill>
            </a:endParaRPr>
          </a:p>
          <a:p>
            <a:pPr marL="0" lvl="0" indent="0" algn="ctr" rtl="0">
              <a:lnSpc>
                <a:spcPct val="115000"/>
              </a:lnSpc>
              <a:spcBef>
                <a:spcPts val="1200"/>
              </a:spcBef>
              <a:spcAft>
                <a:spcPts val="1200"/>
              </a:spcAft>
              <a:buSzPts val="1800"/>
              <a:buNone/>
            </a:pPr>
            <a:endParaRPr dirty="0">
              <a:solidFill>
                <a:schemeClr val="lt1"/>
              </a:solidFill>
              <a:latin typeface="Roboto"/>
              <a:ea typeface="Roboto"/>
              <a:cs typeface="Roboto"/>
              <a:sym typeface="Roboto"/>
            </a:endParaRPr>
          </a:p>
        </p:txBody>
      </p:sp>
      <p:pic>
        <p:nvPicPr>
          <p:cNvPr id="126" name="Google Shape;126;p8"/>
          <p:cNvPicPr preferRelativeResize="0"/>
          <p:nvPr/>
        </p:nvPicPr>
        <p:blipFill rotWithShape="1">
          <a:blip r:embed="rId4">
            <a:alphaModFix/>
          </a:blip>
          <a:srcRect/>
          <a:stretch/>
        </p:blipFill>
        <p:spPr>
          <a:xfrm>
            <a:off x="267618" y="147025"/>
            <a:ext cx="1005450" cy="100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5200"/>
              <a:buNone/>
            </a:pPr>
            <a:r>
              <a:rPr lang="en" sz="4400">
                <a:solidFill>
                  <a:schemeClr val="lt1"/>
                </a:solidFill>
                <a:latin typeface="Roboto Slab Medium"/>
                <a:ea typeface="Roboto Slab Medium"/>
                <a:cs typeface="Roboto Slab Medium"/>
                <a:sym typeface="Roboto Slab Medium"/>
              </a:rPr>
              <a:t>School Update</a:t>
            </a:r>
            <a:endParaRPr sz="4400">
              <a:solidFill>
                <a:schemeClr val="lt1"/>
              </a:solidFill>
              <a:latin typeface="Roboto Slab Medium"/>
              <a:ea typeface="Roboto Slab Medium"/>
              <a:cs typeface="Roboto Slab Medium"/>
              <a:sym typeface="Roboto Slab Medium"/>
            </a:endParaRPr>
          </a:p>
        </p:txBody>
      </p:sp>
      <p:sp>
        <p:nvSpPr>
          <p:cNvPr id="132" name="Google Shape;132;p9"/>
          <p:cNvSpPr txBox="1">
            <a:spLocks noGrp="1"/>
          </p:cNvSpPr>
          <p:nvPr>
            <p:ph type="subTitle" idx="1"/>
          </p:nvPr>
        </p:nvSpPr>
        <p:spPr>
          <a:xfrm>
            <a:off x="311713" y="146837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000" b="1">
                <a:solidFill>
                  <a:schemeClr val="lt1"/>
                </a:solidFill>
                <a:latin typeface="Roboto Slab"/>
                <a:ea typeface="Roboto Slab"/>
                <a:cs typeface="Roboto Slab"/>
                <a:sym typeface="Roboto Slab"/>
              </a:rPr>
              <a:t>Mrs. Chandler </a:t>
            </a:r>
            <a:endParaRPr sz="3000" b="1">
              <a:solidFill>
                <a:schemeClr val="lt1"/>
              </a:solidFill>
              <a:latin typeface="Roboto Slab"/>
              <a:ea typeface="Roboto Slab"/>
              <a:cs typeface="Roboto Slab"/>
              <a:sym typeface="Roboto Slab"/>
            </a:endParaRPr>
          </a:p>
        </p:txBody>
      </p:sp>
      <p:pic>
        <p:nvPicPr>
          <p:cNvPr id="133" name="Google Shape;133;p9"/>
          <p:cNvPicPr preferRelativeResize="0"/>
          <p:nvPr/>
        </p:nvPicPr>
        <p:blipFill rotWithShape="1">
          <a:blip r:embed="rId3">
            <a:alphaModFix/>
          </a:blip>
          <a:srcRect l="29" r="28"/>
          <a:stretch/>
        </p:blipFill>
        <p:spPr>
          <a:xfrm>
            <a:off x="3358749" y="2316184"/>
            <a:ext cx="2426552" cy="2427899"/>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11"/>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5200"/>
              <a:buNone/>
            </a:pPr>
            <a:r>
              <a:rPr lang="en" sz="4400">
                <a:solidFill>
                  <a:schemeClr val="lt1"/>
                </a:solidFill>
                <a:latin typeface="Roboto Slab Medium"/>
                <a:ea typeface="Roboto Slab Medium"/>
                <a:cs typeface="Roboto Slab Medium"/>
                <a:sym typeface="Roboto Slab Medium"/>
              </a:rPr>
              <a:t>Advancement Update</a:t>
            </a:r>
            <a:endParaRPr sz="4400">
              <a:solidFill>
                <a:schemeClr val="lt1"/>
              </a:solidFill>
              <a:latin typeface="Roboto Slab Medium"/>
              <a:ea typeface="Roboto Slab Medium"/>
              <a:cs typeface="Roboto Slab Medium"/>
              <a:sym typeface="Roboto Slab Medium"/>
            </a:endParaRPr>
          </a:p>
        </p:txBody>
      </p:sp>
      <p:sp>
        <p:nvSpPr>
          <p:cNvPr id="139" name="Google Shape;139;p11"/>
          <p:cNvSpPr txBox="1">
            <a:spLocks noGrp="1"/>
          </p:cNvSpPr>
          <p:nvPr>
            <p:ph type="subTitle" idx="1"/>
          </p:nvPr>
        </p:nvSpPr>
        <p:spPr>
          <a:xfrm>
            <a:off x="311713" y="146837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000">
                <a:solidFill>
                  <a:schemeClr val="lt1"/>
                </a:solidFill>
                <a:latin typeface="Roboto Slab"/>
                <a:ea typeface="Roboto Slab"/>
                <a:cs typeface="Roboto Slab"/>
                <a:sym typeface="Roboto Slab"/>
              </a:rPr>
              <a:t>Barb McCarron</a:t>
            </a:r>
            <a:endParaRPr sz="3000">
              <a:solidFill>
                <a:schemeClr val="lt1"/>
              </a:solidFill>
              <a:latin typeface="Roboto Slab"/>
              <a:ea typeface="Roboto Slab"/>
              <a:cs typeface="Roboto Slab"/>
              <a:sym typeface="Roboto Slab"/>
            </a:endParaRPr>
          </a:p>
        </p:txBody>
      </p:sp>
      <p:pic>
        <p:nvPicPr>
          <p:cNvPr id="140" name="Google Shape;140;p11"/>
          <p:cNvPicPr preferRelativeResize="0"/>
          <p:nvPr/>
        </p:nvPicPr>
        <p:blipFill rotWithShape="1">
          <a:blip r:embed="rId3">
            <a:alphaModFix/>
          </a:blip>
          <a:srcRect l="29" r="28"/>
          <a:stretch/>
        </p:blipFill>
        <p:spPr>
          <a:xfrm>
            <a:off x="3358749" y="2316184"/>
            <a:ext cx="2426552" cy="2427899"/>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2"/>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630">
                <a:solidFill>
                  <a:schemeClr val="lt1"/>
                </a:solidFill>
                <a:latin typeface="Roboto Slab Medium"/>
                <a:ea typeface="Roboto Slab Medium"/>
                <a:cs typeface="Roboto Slab Medium"/>
                <a:sym typeface="Roboto Slab Medium"/>
              </a:rPr>
              <a:t>Advancement Update</a:t>
            </a:r>
            <a:endParaRPr sz="3630">
              <a:solidFill>
                <a:schemeClr val="lt1"/>
              </a:solidFill>
              <a:latin typeface="Roboto Slab Medium"/>
              <a:ea typeface="Roboto Slab Medium"/>
              <a:cs typeface="Roboto Slab Medium"/>
              <a:sym typeface="Roboto Slab Medium"/>
            </a:endParaRPr>
          </a:p>
          <a:p>
            <a:pPr marL="0" lvl="0" indent="0" algn="l" rtl="0">
              <a:lnSpc>
                <a:spcPct val="100000"/>
              </a:lnSpc>
              <a:spcBef>
                <a:spcPts val="0"/>
              </a:spcBef>
              <a:spcAft>
                <a:spcPts val="0"/>
              </a:spcAft>
              <a:buSzPts val="990"/>
              <a:buNone/>
            </a:pPr>
            <a:endParaRPr sz="2520"/>
          </a:p>
        </p:txBody>
      </p:sp>
      <p:sp>
        <p:nvSpPr>
          <p:cNvPr id="146" name="Google Shape;146;p12"/>
          <p:cNvSpPr txBox="1">
            <a:spLocks noGrp="1"/>
          </p:cNvSpPr>
          <p:nvPr>
            <p:ph type="body" idx="1"/>
          </p:nvPr>
        </p:nvSpPr>
        <p:spPr>
          <a:xfrm>
            <a:off x="364875" y="1243650"/>
            <a:ext cx="8520600" cy="3416400"/>
          </a:xfrm>
          <a:prstGeom prst="rect">
            <a:avLst/>
          </a:prstGeom>
          <a:noFill/>
          <a:ln>
            <a:noFill/>
          </a:ln>
        </p:spPr>
        <p:txBody>
          <a:bodyPr spcFirstLastPara="1" wrap="square" lIns="91425" tIns="91425" rIns="91425" bIns="91425" anchor="t" anchorCtr="0">
            <a:noAutofit/>
          </a:bodyPr>
          <a:lstStyle/>
          <a:p>
            <a:pPr marL="1371600" lvl="0" indent="0" algn="l" rtl="0">
              <a:lnSpc>
                <a:spcPct val="115000"/>
              </a:lnSpc>
              <a:spcBef>
                <a:spcPts val="1200"/>
              </a:spcBef>
              <a:spcAft>
                <a:spcPts val="0"/>
              </a:spcAft>
              <a:buSzPts val="1800"/>
              <a:buNone/>
            </a:pPr>
            <a:endParaRPr sz="1900">
              <a:solidFill>
                <a:schemeClr val="lt1"/>
              </a:solidFill>
              <a:latin typeface="Roboto Slab"/>
              <a:ea typeface="Roboto Slab"/>
              <a:cs typeface="Roboto Slab"/>
              <a:sym typeface="Roboto Slab"/>
            </a:endParaRPr>
          </a:p>
          <a:p>
            <a:pPr marL="457200" lvl="0" indent="-349250" algn="l" rtl="0">
              <a:lnSpc>
                <a:spcPct val="115000"/>
              </a:lnSpc>
              <a:spcBef>
                <a:spcPts val="120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Welcome to our 48 new families!  Current enrollment PK3-8 is 389</a:t>
            </a:r>
            <a:endParaRPr sz="1900">
              <a:solidFill>
                <a:schemeClr val="lt1"/>
              </a:solidFill>
              <a:latin typeface="Roboto Slab"/>
              <a:ea typeface="Roboto Slab"/>
              <a:cs typeface="Roboto Slab"/>
              <a:sym typeface="Roboto Slab"/>
            </a:endParaRPr>
          </a:p>
          <a:p>
            <a:pPr marL="457200" lvl="0"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Priority Enrollment for the 2023-24 school year begins November 1.  Re-enrollment will also begin November 1</a:t>
            </a:r>
            <a:endParaRPr sz="1900">
              <a:solidFill>
                <a:schemeClr val="lt1"/>
              </a:solidFill>
              <a:latin typeface="Roboto Slab"/>
              <a:ea typeface="Roboto Slab"/>
              <a:cs typeface="Roboto Slab"/>
              <a:sym typeface="Roboto Slab"/>
            </a:endParaRPr>
          </a:p>
          <a:p>
            <a:pPr marL="457200" lvl="0"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Open Enrollment begins on November 15</a:t>
            </a:r>
            <a:endParaRPr sz="1900">
              <a:solidFill>
                <a:schemeClr val="lt1"/>
              </a:solidFill>
              <a:latin typeface="Roboto Slab"/>
              <a:ea typeface="Roboto Slab"/>
              <a:cs typeface="Roboto Slab"/>
              <a:sym typeface="Roboto Slab"/>
            </a:endParaRPr>
          </a:p>
          <a:p>
            <a:pPr marL="457200" lvl="0"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Referral Program.  Get $500 off of tuition for every verified new family referral</a:t>
            </a:r>
            <a:endParaRPr sz="1900">
              <a:solidFill>
                <a:schemeClr val="lt1"/>
              </a:solidFill>
              <a:latin typeface="Roboto Slab"/>
              <a:ea typeface="Roboto Slab"/>
              <a:cs typeface="Roboto Slab"/>
              <a:sym typeface="Roboto Slab"/>
            </a:endParaRPr>
          </a:p>
        </p:txBody>
      </p:sp>
      <p:pic>
        <p:nvPicPr>
          <p:cNvPr id="147" name="Google Shape;147;p12"/>
          <p:cNvPicPr preferRelativeResize="0"/>
          <p:nvPr/>
        </p:nvPicPr>
        <p:blipFill rotWithShape="1">
          <a:blip r:embed="rId3">
            <a:alphaModFix/>
          </a:blip>
          <a:srcRect/>
          <a:stretch/>
        </p:blipFill>
        <p:spPr>
          <a:xfrm>
            <a:off x="267618" y="147025"/>
            <a:ext cx="1005450" cy="10054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g15752f4bbf3_0_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630">
                <a:solidFill>
                  <a:schemeClr val="lt1"/>
                </a:solidFill>
                <a:latin typeface="Roboto Slab Medium"/>
                <a:ea typeface="Roboto Slab Medium"/>
                <a:cs typeface="Roboto Slab Medium"/>
                <a:sym typeface="Roboto Slab Medium"/>
              </a:rPr>
              <a:t>Advancement Update</a:t>
            </a:r>
            <a:endParaRPr sz="3630">
              <a:solidFill>
                <a:schemeClr val="lt1"/>
              </a:solidFill>
              <a:latin typeface="Roboto Slab Medium"/>
              <a:ea typeface="Roboto Slab Medium"/>
              <a:cs typeface="Roboto Slab Medium"/>
              <a:sym typeface="Roboto Slab Medium"/>
            </a:endParaRPr>
          </a:p>
          <a:p>
            <a:pPr marL="0" lvl="0" indent="0" algn="l" rtl="0">
              <a:lnSpc>
                <a:spcPct val="100000"/>
              </a:lnSpc>
              <a:spcBef>
                <a:spcPts val="0"/>
              </a:spcBef>
              <a:spcAft>
                <a:spcPts val="0"/>
              </a:spcAft>
              <a:buSzPts val="990"/>
              <a:buNone/>
            </a:pPr>
            <a:endParaRPr sz="2520"/>
          </a:p>
        </p:txBody>
      </p:sp>
      <p:sp>
        <p:nvSpPr>
          <p:cNvPr id="153" name="Google Shape;153;g15752f4bbf3_0_5"/>
          <p:cNvSpPr txBox="1">
            <a:spLocks noGrp="1"/>
          </p:cNvSpPr>
          <p:nvPr>
            <p:ph type="body" idx="1"/>
          </p:nvPr>
        </p:nvSpPr>
        <p:spPr>
          <a:xfrm>
            <a:off x="364875" y="1243650"/>
            <a:ext cx="8520600" cy="3416400"/>
          </a:xfrm>
          <a:prstGeom prst="rect">
            <a:avLst/>
          </a:prstGeom>
          <a:noFill/>
          <a:ln>
            <a:noFill/>
          </a:ln>
        </p:spPr>
        <p:txBody>
          <a:bodyPr spcFirstLastPara="1" wrap="square" lIns="91425" tIns="91425" rIns="91425" bIns="91425" anchor="t" anchorCtr="0">
            <a:noAutofit/>
          </a:bodyPr>
          <a:lstStyle/>
          <a:p>
            <a:pPr marL="1371600" lvl="0" indent="0" algn="l" rtl="0">
              <a:lnSpc>
                <a:spcPct val="115000"/>
              </a:lnSpc>
              <a:spcBef>
                <a:spcPts val="1200"/>
              </a:spcBef>
              <a:spcAft>
                <a:spcPts val="0"/>
              </a:spcAft>
              <a:buSzPts val="1800"/>
              <a:buNone/>
            </a:pPr>
            <a:endParaRPr sz="1900">
              <a:solidFill>
                <a:schemeClr val="lt1"/>
              </a:solidFill>
              <a:latin typeface="Roboto Slab"/>
              <a:ea typeface="Roboto Slab"/>
              <a:cs typeface="Roboto Slab"/>
              <a:sym typeface="Roboto Slab"/>
            </a:endParaRPr>
          </a:p>
          <a:p>
            <a:pPr marL="457200" lvl="0" indent="-349250" algn="l" rtl="0">
              <a:lnSpc>
                <a:spcPct val="115000"/>
              </a:lnSpc>
              <a:spcBef>
                <a:spcPts val="120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Day of Giving is November 29th- Funnels directly into the “Together In Faith” Annual Fund. Annual Fund goal is $200,000</a:t>
            </a:r>
            <a:endParaRPr sz="1900">
              <a:solidFill>
                <a:schemeClr val="lt1"/>
              </a:solidFill>
              <a:latin typeface="Roboto Slab"/>
              <a:ea typeface="Roboto Slab"/>
              <a:cs typeface="Roboto Slab"/>
              <a:sym typeface="Roboto Slab"/>
            </a:endParaRPr>
          </a:p>
          <a:p>
            <a:pPr marL="457200" lvl="0"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Niche Reviews needed.  Can be from current parents, alumni parents, and alumni  </a:t>
            </a:r>
            <a:r>
              <a:rPr lang="en" sz="1900" u="sng">
                <a:solidFill>
                  <a:schemeClr val="hlink"/>
                </a:solidFill>
                <a:latin typeface="Roboto Slab"/>
                <a:ea typeface="Roboto Slab"/>
                <a:cs typeface="Roboto Slab"/>
                <a:sym typeface="Roboto Slab"/>
                <a:hlinkClick r:id="rId3"/>
              </a:rPr>
              <a:t>https://www.niche.com/k12/survey/start/?t=k&amp;e=saints-peter-and-paul-school-west-chester-pa</a:t>
            </a:r>
            <a:endParaRPr sz="1900">
              <a:solidFill>
                <a:schemeClr val="lt1"/>
              </a:solidFill>
              <a:latin typeface="Roboto Slab"/>
              <a:ea typeface="Roboto Slab"/>
              <a:cs typeface="Roboto Slab"/>
              <a:sym typeface="Roboto Slab"/>
            </a:endParaRPr>
          </a:p>
          <a:p>
            <a:pPr marL="457200" lvl="0"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Yard signs available to take home</a:t>
            </a:r>
            <a:endParaRPr sz="1900">
              <a:solidFill>
                <a:schemeClr val="lt1"/>
              </a:solidFill>
              <a:latin typeface="Roboto Slab"/>
              <a:ea typeface="Roboto Slab"/>
              <a:cs typeface="Roboto Slab"/>
              <a:sym typeface="Roboto Slab"/>
            </a:endParaRPr>
          </a:p>
          <a:p>
            <a:pPr marL="457200" lvl="0"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Crusader Times Update</a:t>
            </a:r>
            <a:endParaRPr sz="1900">
              <a:solidFill>
                <a:schemeClr val="lt1"/>
              </a:solidFill>
              <a:latin typeface="Roboto Slab"/>
              <a:ea typeface="Roboto Slab"/>
              <a:cs typeface="Roboto Slab"/>
              <a:sym typeface="Roboto Slab"/>
            </a:endParaRPr>
          </a:p>
          <a:p>
            <a:pPr marL="1371600" lvl="0" indent="0" algn="l" rtl="0">
              <a:lnSpc>
                <a:spcPct val="115000"/>
              </a:lnSpc>
              <a:spcBef>
                <a:spcPts val="1200"/>
              </a:spcBef>
              <a:spcAft>
                <a:spcPts val="1200"/>
              </a:spcAft>
              <a:buSzPts val="1800"/>
              <a:buNone/>
            </a:pPr>
            <a:endParaRPr sz="1900">
              <a:solidFill>
                <a:schemeClr val="lt1"/>
              </a:solidFill>
              <a:latin typeface="Roboto Slab"/>
              <a:ea typeface="Roboto Slab"/>
              <a:cs typeface="Roboto Slab"/>
              <a:sym typeface="Roboto Slab"/>
            </a:endParaRPr>
          </a:p>
        </p:txBody>
      </p:sp>
      <p:pic>
        <p:nvPicPr>
          <p:cNvPr id="154" name="Google Shape;154;g15752f4bbf3_0_5"/>
          <p:cNvPicPr preferRelativeResize="0"/>
          <p:nvPr/>
        </p:nvPicPr>
        <p:blipFill rotWithShape="1">
          <a:blip r:embed="rId4">
            <a:alphaModFix/>
          </a:blip>
          <a:srcRect/>
          <a:stretch/>
        </p:blipFill>
        <p:spPr>
          <a:xfrm>
            <a:off x="267618" y="147025"/>
            <a:ext cx="1005450" cy="10054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13"/>
          <p:cNvSpPr txBox="1">
            <a:spLocks noGrp="1"/>
          </p:cNvSpPr>
          <p:nvPr>
            <p:ph type="ctrTitle"/>
          </p:nvPr>
        </p:nvSpPr>
        <p:spPr>
          <a:xfrm>
            <a:off x="311708" y="199505"/>
            <a:ext cx="8520600" cy="259767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5200"/>
              <a:buNone/>
            </a:pPr>
            <a:r>
              <a:rPr lang="en" sz="4400">
                <a:solidFill>
                  <a:schemeClr val="lt1"/>
                </a:solidFill>
                <a:latin typeface="Roboto Slab Medium"/>
                <a:ea typeface="Roboto Slab Medium"/>
                <a:cs typeface="Roboto Slab Medium"/>
                <a:sym typeface="Roboto Slab Medium"/>
              </a:rPr>
              <a:t>HSA Update</a:t>
            </a:r>
            <a:endParaRPr sz="4400">
              <a:solidFill>
                <a:schemeClr val="lt1"/>
              </a:solidFill>
              <a:latin typeface="Roboto Slab Medium"/>
              <a:ea typeface="Roboto Slab Medium"/>
              <a:cs typeface="Roboto Slab Medium"/>
              <a:sym typeface="Roboto Slab Medium"/>
            </a:endParaRPr>
          </a:p>
        </p:txBody>
      </p:sp>
      <p:sp>
        <p:nvSpPr>
          <p:cNvPr id="160" name="Google Shape;160;p13"/>
          <p:cNvSpPr txBox="1">
            <a:spLocks noGrp="1"/>
          </p:cNvSpPr>
          <p:nvPr>
            <p:ph type="subTitle" idx="1"/>
          </p:nvPr>
        </p:nvSpPr>
        <p:spPr>
          <a:xfrm>
            <a:off x="311713" y="1014153"/>
            <a:ext cx="8520600" cy="1246822"/>
          </a:xfrm>
          <a:prstGeom prst="rect">
            <a:avLst/>
          </a:prstGeom>
          <a:noFill/>
          <a:ln>
            <a:noFill/>
          </a:ln>
        </p:spPr>
        <p:txBody>
          <a:bodyPr spcFirstLastPara="1" wrap="square" lIns="91425" tIns="91425" rIns="91425" bIns="91425" anchor="t" anchorCtr="0">
            <a:normAutofit fontScale="70000" lnSpcReduction="20000"/>
          </a:bodyPr>
          <a:lstStyle/>
          <a:p>
            <a:pPr marL="0" lvl="0" indent="0" algn="ctr" rtl="0">
              <a:lnSpc>
                <a:spcPct val="100000"/>
              </a:lnSpc>
              <a:spcBef>
                <a:spcPts val="0"/>
              </a:spcBef>
              <a:spcAft>
                <a:spcPts val="0"/>
              </a:spcAft>
              <a:buSzPct val="133333"/>
              <a:buNone/>
            </a:pPr>
            <a:r>
              <a:rPr lang="en" sz="3000" dirty="0">
                <a:solidFill>
                  <a:schemeClr val="lt1"/>
                </a:solidFill>
                <a:latin typeface="Roboto Slab"/>
                <a:ea typeface="Roboto Slab"/>
                <a:cs typeface="Roboto Slab"/>
                <a:sym typeface="Roboto Slab"/>
              </a:rPr>
              <a:t>Regina Holloway, Amy Spencer, Jillian Helmig, Meghan Pellicano &amp; Stephen DiOrio</a:t>
            </a:r>
            <a:endParaRPr dirty="0"/>
          </a:p>
          <a:p>
            <a:pPr marL="0" lvl="0" indent="0" algn="ctr" rtl="0">
              <a:lnSpc>
                <a:spcPct val="100000"/>
              </a:lnSpc>
              <a:spcBef>
                <a:spcPts val="0"/>
              </a:spcBef>
              <a:spcAft>
                <a:spcPts val="0"/>
              </a:spcAft>
              <a:buSzPct val="133333"/>
              <a:buNone/>
            </a:pPr>
            <a:endParaRPr sz="3000" dirty="0">
              <a:solidFill>
                <a:schemeClr val="lt1"/>
              </a:solidFill>
              <a:latin typeface="Roboto Slab"/>
              <a:ea typeface="Roboto Slab"/>
              <a:cs typeface="Roboto Slab"/>
              <a:sym typeface="Roboto Slab"/>
            </a:endParaRPr>
          </a:p>
          <a:p>
            <a:pPr marL="0" lvl="0" indent="0" algn="ctr" rtl="0">
              <a:lnSpc>
                <a:spcPct val="100000"/>
              </a:lnSpc>
              <a:spcBef>
                <a:spcPts val="0"/>
              </a:spcBef>
              <a:spcAft>
                <a:spcPts val="0"/>
              </a:spcAft>
              <a:buSzPct val="133333"/>
              <a:buNone/>
            </a:pPr>
            <a:r>
              <a:rPr lang="en" sz="3000" dirty="0">
                <a:solidFill>
                  <a:schemeClr val="lt1"/>
                </a:solidFill>
                <a:latin typeface="Roboto Slab"/>
                <a:ea typeface="Roboto Slab"/>
                <a:cs typeface="Roboto Slab"/>
                <a:sym typeface="Roboto Slab"/>
              </a:rPr>
              <a:t>Teacher: Mrs. Seddon &amp; Mrs. Caruso </a:t>
            </a:r>
            <a:endParaRPr sz="3000" dirty="0">
              <a:solidFill>
                <a:schemeClr val="lt1"/>
              </a:solidFill>
              <a:latin typeface="Roboto Slab"/>
              <a:ea typeface="Roboto Slab"/>
              <a:cs typeface="Roboto Slab"/>
              <a:sym typeface="Roboto Slab"/>
            </a:endParaRPr>
          </a:p>
        </p:txBody>
      </p:sp>
      <p:pic>
        <p:nvPicPr>
          <p:cNvPr id="161" name="Google Shape;161;p13"/>
          <p:cNvPicPr preferRelativeResize="0"/>
          <p:nvPr/>
        </p:nvPicPr>
        <p:blipFill rotWithShape="1">
          <a:blip r:embed="rId3">
            <a:alphaModFix/>
          </a:blip>
          <a:srcRect l="29" r="28"/>
          <a:stretch/>
        </p:blipFill>
        <p:spPr>
          <a:xfrm>
            <a:off x="3358749" y="2316184"/>
            <a:ext cx="2426552" cy="2427899"/>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14"/>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29729"/>
              <a:buFont typeface="Arial"/>
              <a:buNone/>
            </a:pPr>
            <a:r>
              <a:rPr lang="en" sz="3700">
                <a:solidFill>
                  <a:schemeClr val="lt1"/>
                </a:solidFill>
                <a:latin typeface="Roboto Slab Medium"/>
                <a:ea typeface="Roboto Slab Medium"/>
                <a:cs typeface="Roboto Slab Medium"/>
                <a:sym typeface="Roboto Slab Medium"/>
              </a:rPr>
              <a:t>Home &amp; School Association</a:t>
            </a:r>
            <a:endParaRPr/>
          </a:p>
        </p:txBody>
      </p:sp>
      <p:sp>
        <p:nvSpPr>
          <p:cNvPr id="167" name="Google Shape;167;p14"/>
          <p:cNvSpPr txBox="1">
            <a:spLocks noGrp="1"/>
          </p:cNvSpPr>
          <p:nvPr>
            <p:ph type="body" idx="1"/>
          </p:nvPr>
        </p:nvSpPr>
        <p:spPr>
          <a:xfrm>
            <a:off x="127350" y="1521175"/>
            <a:ext cx="8520600" cy="3261300"/>
          </a:xfrm>
          <a:prstGeom prst="rect">
            <a:avLst/>
          </a:prstGeom>
          <a:noFill/>
          <a:ln>
            <a:noFill/>
          </a:ln>
        </p:spPr>
        <p:txBody>
          <a:bodyPr spcFirstLastPara="1" wrap="square" lIns="91425" tIns="91425" rIns="91425" bIns="91425" anchor="t" anchorCtr="0">
            <a:normAutofit fontScale="25000" lnSpcReduction="20000"/>
          </a:bodyPr>
          <a:lstStyle/>
          <a:p>
            <a:pPr marL="0" lvl="0" indent="457200" algn="ctr" rtl="0">
              <a:lnSpc>
                <a:spcPct val="115000"/>
              </a:lnSpc>
              <a:spcBef>
                <a:spcPts val="0"/>
              </a:spcBef>
              <a:spcAft>
                <a:spcPts val="0"/>
              </a:spcAft>
              <a:buSzPct val="105524"/>
              <a:buNone/>
            </a:pPr>
            <a:r>
              <a:rPr lang="en" sz="6823">
                <a:solidFill>
                  <a:schemeClr val="lt1"/>
                </a:solidFill>
                <a:latin typeface="Roboto Slab"/>
                <a:ea typeface="Roboto Slab"/>
                <a:cs typeface="Roboto Slab"/>
                <a:sym typeface="Roboto Slab"/>
              </a:rPr>
              <a:t>“The primary purpose of the HSA is to give families and teachers a means</a:t>
            </a:r>
            <a:endParaRPr sz="6823">
              <a:solidFill>
                <a:schemeClr val="lt1"/>
              </a:solidFill>
              <a:latin typeface="Roboto Slab"/>
              <a:ea typeface="Roboto Slab"/>
              <a:cs typeface="Roboto Slab"/>
              <a:sym typeface="Roboto Slab"/>
            </a:endParaRPr>
          </a:p>
          <a:p>
            <a:pPr marL="0" lvl="0" indent="457200" algn="ctr"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of sharing experiences for the benefit of the child, the school, and the home.</a:t>
            </a:r>
            <a:endParaRPr sz="6823">
              <a:solidFill>
                <a:schemeClr val="lt1"/>
              </a:solidFill>
              <a:latin typeface="Roboto Slab"/>
              <a:ea typeface="Roboto Slab"/>
              <a:cs typeface="Roboto Slab"/>
              <a:sym typeface="Roboto Slab"/>
            </a:endParaRPr>
          </a:p>
          <a:p>
            <a:pPr marL="0" lvl="0" indent="457200" algn="ctr" rtl="0">
              <a:lnSpc>
                <a:spcPct val="115000"/>
              </a:lnSpc>
              <a:spcBef>
                <a:spcPts val="1200"/>
              </a:spcBef>
              <a:spcAft>
                <a:spcPts val="0"/>
              </a:spcAft>
              <a:buSzPct val="105524"/>
              <a:buNone/>
            </a:pPr>
            <a:endParaRPr sz="6823">
              <a:solidFill>
                <a:schemeClr val="lt1"/>
              </a:solidFill>
              <a:latin typeface="Roboto Slab"/>
              <a:ea typeface="Roboto Slab"/>
              <a:cs typeface="Roboto Slab"/>
              <a:sym typeface="Roboto Slab"/>
            </a:endParaRPr>
          </a:p>
          <a:p>
            <a:pPr marL="0" lvl="0" indent="457200" algn="ctr"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  It is to provide programs and processes that engage school families in </a:t>
            </a:r>
            <a:endParaRPr sz="6823">
              <a:solidFill>
                <a:schemeClr val="lt1"/>
              </a:solidFill>
              <a:latin typeface="Roboto Slab"/>
              <a:ea typeface="Roboto Slab"/>
              <a:cs typeface="Roboto Slab"/>
              <a:sym typeface="Roboto Slab"/>
            </a:endParaRPr>
          </a:p>
          <a:p>
            <a:pPr marL="0" lvl="0" indent="457200" algn="ctr"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spiritual, educational, social, legislative, public relations, service, </a:t>
            </a:r>
            <a:endParaRPr sz="6823">
              <a:solidFill>
                <a:schemeClr val="lt1"/>
              </a:solidFill>
              <a:latin typeface="Roboto Slab"/>
              <a:ea typeface="Roboto Slab"/>
              <a:cs typeface="Roboto Slab"/>
              <a:sym typeface="Roboto Slab"/>
            </a:endParaRPr>
          </a:p>
          <a:p>
            <a:pPr marL="0" lvl="0" indent="457200" algn="ctr"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outreach and fundraising activities that further the mission of the school.”</a:t>
            </a:r>
            <a:endParaRPr sz="6823">
              <a:solidFill>
                <a:schemeClr val="lt1"/>
              </a:solidFill>
              <a:latin typeface="Roboto Slab"/>
              <a:ea typeface="Roboto Slab"/>
              <a:cs typeface="Roboto Slab"/>
              <a:sym typeface="Roboto Slab"/>
            </a:endParaRPr>
          </a:p>
          <a:p>
            <a:pPr marL="1371600" lvl="0" indent="0" algn="l"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			</a:t>
            </a:r>
            <a:endParaRPr sz="6823">
              <a:solidFill>
                <a:schemeClr val="lt1"/>
              </a:solidFill>
              <a:latin typeface="Roboto Slab"/>
              <a:ea typeface="Roboto Slab"/>
              <a:cs typeface="Roboto Slab"/>
              <a:sym typeface="Roboto Slab"/>
            </a:endParaRPr>
          </a:p>
          <a:p>
            <a:pPr marL="0" lvl="0" indent="0" algn="l" rtl="0">
              <a:lnSpc>
                <a:spcPct val="115000"/>
              </a:lnSpc>
              <a:spcBef>
                <a:spcPts val="1200"/>
              </a:spcBef>
              <a:spcAft>
                <a:spcPts val="0"/>
              </a:spcAft>
              <a:buSzPct val="165365"/>
              <a:buNone/>
            </a:pPr>
            <a:endParaRPr sz="4354" u="sng">
              <a:solidFill>
                <a:schemeClr val="lt1"/>
              </a:solidFill>
            </a:endParaRPr>
          </a:p>
          <a:p>
            <a:pPr marL="0" lvl="0" indent="0" algn="ctr" rtl="0">
              <a:lnSpc>
                <a:spcPct val="90000"/>
              </a:lnSpc>
              <a:spcBef>
                <a:spcPts val="1000"/>
              </a:spcBef>
              <a:spcAft>
                <a:spcPts val="0"/>
              </a:spcAft>
              <a:buSzPct val="90000"/>
              <a:buNone/>
            </a:pPr>
            <a:endParaRPr sz="8000">
              <a:solidFill>
                <a:schemeClr val="lt1"/>
              </a:solidFill>
              <a:highlight>
                <a:srgbClr val="006341"/>
              </a:highlight>
              <a:latin typeface="Roboto Slab"/>
              <a:ea typeface="Roboto Slab"/>
              <a:cs typeface="Roboto Slab"/>
              <a:sym typeface="Roboto Slab"/>
            </a:endParaRPr>
          </a:p>
          <a:p>
            <a:pPr marL="0" lvl="0" indent="0" algn="ctr" rtl="0">
              <a:lnSpc>
                <a:spcPct val="115000"/>
              </a:lnSpc>
              <a:spcBef>
                <a:spcPts val="0"/>
              </a:spcBef>
              <a:spcAft>
                <a:spcPts val="1200"/>
              </a:spcAft>
              <a:buSzPct val="87804"/>
              <a:buNone/>
            </a:pPr>
            <a:endParaRPr sz="8200">
              <a:solidFill>
                <a:schemeClr val="lt1"/>
              </a:solidFill>
              <a:highlight>
                <a:schemeClr val="lt1"/>
              </a:highlight>
              <a:latin typeface="Roboto Slab"/>
              <a:ea typeface="Roboto Slab"/>
              <a:cs typeface="Roboto Slab"/>
              <a:sym typeface="Roboto Slab"/>
            </a:endParaRPr>
          </a:p>
        </p:txBody>
      </p:sp>
      <p:pic>
        <p:nvPicPr>
          <p:cNvPr id="168" name="Google Shape;168;p14"/>
          <p:cNvPicPr preferRelativeResize="0"/>
          <p:nvPr/>
        </p:nvPicPr>
        <p:blipFill rotWithShape="1">
          <a:blip r:embed="rId3">
            <a:alphaModFix/>
          </a:blip>
          <a:srcRect/>
          <a:stretch/>
        </p:blipFill>
        <p:spPr>
          <a:xfrm>
            <a:off x="267618" y="147025"/>
            <a:ext cx="1005450" cy="10054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2"/>
        <p:cNvGrpSpPr/>
        <p:nvPr/>
      </p:nvGrpSpPr>
      <p:grpSpPr>
        <a:xfrm>
          <a:off x="0" y="0"/>
          <a:ext cx="0" cy="0"/>
          <a:chOff x="0" y="0"/>
          <a:chExt cx="0" cy="0"/>
        </a:xfrm>
      </p:grpSpPr>
      <p:sp>
        <p:nvSpPr>
          <p:cNvPr id="173" name="Google Shape;173;p15"/>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29729"/>
              <a:buFont typeface="Arial"/>
              <a:buNone/>
            </a:pPr>
            <a:r>
              <a:rPr lang="en" sz="3700" b="1">
                <a:solidFill>
                  <a:schemeClr val="lt1"/>
                </a:solidFill>
                <a:latin typeface="Roboto Slab"/>
                <a:ea typeface="Roboto Slab"/>
                <a:cs typeface="Roboto Slab"/>
                <a:sym typeface="Roboto Slab"/>
              </a:rPr>
              <a:t>2023/2024 Events Calendar</a:t>
            </a:r>
            <a:endParaRPr b="1"/>
          </a:p>
        </p:txBody>
      </p:sp>
      <p:sp>
        <p:nvSpPr>
          <p:cNvPr id="174" name="Google Shape;174;p15"/>
          <p:cNvSpPr txBox="1">
            <a:spLocks noGrp="1"/>
          </p:cNvSpPr>
          <p:nvPr>
            <p:ph type="body" idx="1"/>
          </p:nvPr>
        </p:nvSpPr>
        <p:spPr>
          <a:xfrm>
            <a:off x="109350" y="717149"/>
            <a:ext cx="8925300" cy="3709200"/>
          </a:xfrm>
          <a:prstGeom prst="rect">
            <a:avLst/>
          </a:prstGeom>
          <a:noFill/>
          <a:ln>
            <a:noFill/>
          </a:ln>
        </p:spPr>
        <p:txBody>
          <a:bodyPr spcFirstLastPara="1" wrap="square" lIns="91425" tIns="91425" rIns="91425" bIns="91425" anchor="t" anchorCtr="0">
            <a:normAutofit fontScale="25000" lnSpcReduction="20000"/>
          </a:bodyPr>
          <a:lstStyle/>
          <a:p>
            <a:pPr marL="0" lvl="0" indent="457200" algn="l" rtl="0">
              <a:lnSpc>
                <a:spcPct val="115000"/>
              </a:lnSpc>
              <a:spcBef>
                <a:spcPts val="0"/>
              </a:spcBef>
              <a:spcAft>
                <a:spcPts val="0"/>
              </a:spcAft>
              <a:buSzPct val="105524"/>
              <a:buNone/>
            </a:pPr>
            <a:endParaRPr sz="6823">
              <a:solidFill>
                <a:schemeClr val="lt1"/>
              </a:solidFill>
              <a:latin typeface="Roboto Slab"/>
              <a:ea typeface="Roboto Slab"/>
              <a:cs typeface="Roboto Slab"/>
              <a:sym typeface="Roboto Slab"/>
            </a:endParaRPr>
          </a:p>
          <a:p>
            <a:pPr marL="0" lvl="0" indent="457200" algn="l"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Oct -Parish Picnic (8th)	 	Oct – Trunk or Treat (20th/27th)</a:t>
            </a:r>
            <a:endParaRPr sz="6823">
              <a:solidFill>
                <a:schemeClr val="lt1"/>
              </a:solidFill>
              <a:latin typeface="Roboto Slab"/>
              <a:ea typeface="Roboto Slab"/>
              <a:cs typeface="Roboto Slab"/>
              <a:sym typeface="Roboto Slab"/>
            </a:endParaRPr>
          </a:p>
          <a:p>
            <a:pPr marL="0" lvl="0" indent="457200" algn="l" rtl="0">
              <a:spcBef>
                <a:spcPts val="1200"/>
              </a:spcBef>
              <a:spcAft>
                <a:spcPts val="0"/>
              </a:spcAft>
              <a:buSzPct val="105524"/>
              <a:buNone/>
            </a:pPr>
            <a:r>
              <a:rPr lang="en" sz="6823">
                <a:solidFill>
                  <a:schemeClr val="lt1"/>
                </a:solidFill>
                <a:latin typeface="Roboto Slab"/>
                <a:ea typeface="Roboto Slab"/>
                <a:cs typeface="Roboto Slab"/>
                <a:sym typeface="Roboto Slab"/>
              </a:rPr>
              <a:t>Oct – Book Fair (9-10th)               Oct - Pie Sale </a:t>
            </a:r>
            <a:endParaRPr sz="6823">
              <a:solidFill>
                <a:schemeClr val="lt1"/>
              </a:solidFill>
              <a:latin typeface="Roboto Slab"/>
              <a:ea typeface="Roboto Slab"/>
              <a:cs typeface="Roboto Slab"/>
              <a:sym typeface="Roboto Slab"/>
            </a:endParaRPr>
          </a:p>
          <a:p>
            <a:pPr marL="0" lvl="0" indent="457200" algn="l" rtl="0">
              <a:spcBef>
                <a:spcPts val="1200"/>
              </a:spcBef>
              <a:spcAft>
                <a:spcPts val="0"/>
              </a:spcAft>
              <a:buSzPct val="105524"/>
              <a:buNone/>
            </a:pPr>
            <a:r>
              <a:rPr lang="en" sz="6823">
                <a:solidFill>
                  <a:schemeClr val="lt1"/>
                </a:solidFill>
                <a:latin typeface="Roboto Slab"/>
                <a:ea typeface="Roboto Slab"/>
                <a:cs typeface="Roboto Slab"/>
                <a:sym typeface="Roboto Slab"/>
              </a:rPr>
              <a:t> Nov - Veterans Day (13th)	</a:t>
            </a:r>
            <a:endParaRPr sz="6823">
              <a:solidFill>
                <a:schemeClr val="lt1"/>
              </a:solidFill>
              <a:latin typeface="Roboto Slab"/>
              <a:ea typeface="Roboto Slab"/>
              <a:cs typeface="Roboto Slab"/>
              <a:sym typeface="Roboto Slab"/>
            </a:endParaRPr>
          </a:p>
          <a:p>
            <a:pPr marL="0" lvl="0" indent="457200" algn="l" rtl="0">
              <a:spcBef>
                <a:spcPts val="1200"/>
              </a:spcBef>
              <a:spcAft>
                <a:spcPts val="0"/>
              </a:spcAft>
              <a:buSzPct val="105524"/>
              <a:buNone/>
            </a:pPr>
            <a:r>
              <a:rPr lang="en" sz="6823">
                <a:solidFill>
                  <a:schemeClr val="lt1"/>
                </a:solidFill>
                <a:latin typeface="Roboto Slab"/>
                <a:ea typeface="Roboto Slab"/>
                <a:cs typeface="Roboto Slab"/>
                <a:sym typeface="Roboto Slab"/>
              </a:rPr>
              <a:t>Nov – Harvest Hayride (4th).     Dec – Gingerbread House(8th)	</a:t>
            </a:r>
            <a:endParaRPr/>
          </a:p>
          <a:p>
            <a:pPr marL="0" lvl="0" indent="457200" algn="l"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Dec – Santa’s Secret Shop (4-6th)</a:t>
            </a:r>
            <a:endParaRPr sz="6823">
              <a:solidFill>
                <a:schemeClr val="lt1"/>
              </a:solidFill>
              <a:latin typeface="Roboto Slab"/>
              <a:ea typeface="Roboto Slab"/>
              <a:cs typeface="Roboto Slab"/>
              <a:sym typeface="Roboto Slab"/>
            </a:endParaRPr>
          </a:p>
          <a:p>
            <a:pPr marL="0" lvl="0" indent="457200" algn="l"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Jan - Flight on Ice*			Jan - Catholic Schools Week</a:t>
            </a:r>
            <a:endParaRPr/>
          </a:p>
          <a:p>
            <a:pPr marL="0" lvl="0" indent="457200" algn="l"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Feb - 76ers Game (9th)		         Feb – Special Person’s Day(TBD)</a:t>
            </a:r>
            <a:endParaRPr/>
          </a:p>
          <a:p>
            <a:pPr marL="0" lvl="0" indent="457200" algn="l"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Mar – Father/Daughter &amp; Mother/Son Events*		</a:t>
            </a:r>
            <a:endParaRPr/>
          </a:p>
          <a:p>
            <a:pPr marL="0" lvl="0" indent="457200" algn="l"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Apr – Spring Fundraiser(20th)	Apr – Easter Egg Hunt 		</a:t>
            </a:r>
            <a:endParaRPr/>
          </a:p>
          <a:p>
            <a:pPr marL="0" lvl="0" indent="457200" algn="l"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June – End of Year Pool Party</a:t>
            </a:r>
            <a:endParaRPr sz="8023">
              <a:solidFill>
                <a:schemeClr val="lt1"/>
              </a:solidFill>
              <a:latin typeface="Roboto Slab"/>
              <a:ea typeface="Roboto Slab"/>
              <a:cs typeface="Roboto Slab"/>
              <a:sym typeface="Roboto Slab"/>
            </a:endParaRPr>
          </a:p>
          <a:p>
            <a:pPr marL="571500" lvl="0" indent="-571500" algn="l" rtl="0">
              <a:lnSpc>
                <a:spcPct val="115000"/>
              </a:lnSpc>
              <a:spcBef>
                <a:spcPts val="1200"/>
              </a:spcBef>
              <a:spcAft>
                <a:spcPts val="0"/>
              </a:spcAft>
              <a:buSzPct val="180000"/>
              <a:buFont typeface="Arial"/>
              <a:buChar char="•"/>
            </a:pPr>
            <a:r>
              <a:rPr lang="en" sz="4000" b="1">
                <a:solidFill>
                  <a:schemeClr val="lt1"/>
                </a:solidFill>
                <a:latin typeface="Roboto Slab"/>
                <a:ea typeface="Roboto Slab"/>
                <a:cs typeface="Roboto Slab"/>
                <a:sym typeface="Roboto Slab"/>
              </a:rPr>
              <a:t>*Dates Subject to Change</a:t>
            </a:r>
            <a:endParaRPr sz="5223">
              <a:solidFill>
                <a:schemeClr val="lt1"/>
              </a:solidFill>
              <a:latin typeface="Roboto Slab"/>
              <a:ea typeface="Roboto Slab"/>
              <a:cs typeface="Roboto Slab"/>
              <a:sym typeface="Roboto Slab"/>
            </a:endParaRPr>
          </a:p>
          <a:p>
            <a:pPr marL="1371600" lvl="0" indent="0" algn="l" rtl="0">
              <a:lnSpc>
                <a:spcPct val="115000"/>
              </a:lnSpc>
              <a:spcBef>
                <a:spcPts val="1200"/>
              </a:spcBef>
              <a:spcAft>
                <a:spcPts val="0"/>
              </a:spcAft>
              <a:buSzPct val="105524"/>
              <a:buNone/>
            </a:pPr>
            <a:r>
              <a:rPr lang="en" sz="6823">
                <a:solidFill>
                  <a:schemeClr val="lt1"/>
                </a:solidFill>
                <a:latin typeface="Roboto Slab"/>
                <a:ea typeface="Roboto Slab"/>
                <a:cs typeface="Roboto Slab"/>
                <a:sym typeface="Roboto Slab"/>
              </a:rPr>
              <a:t>			</a:t>
            </a:r>
            <a:endParaRPr sz="6823">
              <a:solidFill>
                <a:schemeClr val="lt1"/>
              </a:solidFill>
              <a:latin typeface="Roboto Slab"/>
              <a:ea typeface="Roboto Slab"/>
              <a:cs typeface="Roboto Slab"/>
              <a:sym typeface="Roboto Slab"/>
            </a:endParaRPr>
          </a:p>
          <a:p>
            <a:pPr marL="0" lvl="0" indent="0" algn="l" rtl="0">
              <a:lnSpc>
                <a:spcPct val="115000"/>
              </a:lnSpc>
              <a:spcBef>
                <a:spcPts val="1200"/>
              </a:spcBef>
              <a:spcAft>
                <a:spcPts val="0"/>
              </a:spcAft>
              <a:buSzPct val="165365"/>
              <a:buNone/>
            </a:pPr>
            <a:endParaRPr sz="4354" u="sng">
              <a:solidFill>
                <a:schemeClr val="lt1"/>
              </a:solidFill>
            </a:endParaRPr>
          </a:p>
          <a:p>
            <a:pPr marL="0" lvl="0" indent="0" algn="ctr" rtl="0">
              <a:lnSpc>
                <a:spcPct val="90000"/>
              </a:lnSpc>
              <a:spcBef>
                <a:spcPts val="1000"/>
              </a:spcBef>
              <a:spcAft>
                <a:spcPts val="0"/>
              </a:spcAft>
              <a:buSzPct val="90000"/>
              <a:buNone/>
            </a:pPr>
            <a:endParaRPr sz="8000">
              <a:solidFill>
                <a:schemeClr val="lt1"/>
              </a:solidFill>
              <a:highlight>
                <a:srgbClr val="006341"/>
              </a:highlight>
              <a:latin typeface="Roboto Slab"/>
              <a:ea typeface="Roboto Slab"/>
              <a:cs typeface="Roboto Slab"/>
              <a:sym typeface="Roboto Slab"/>
            </a:endParaRPr>
          </a:p>
          <a:p>
            <a:pPr marL="0" lvl="0" indent="0" algn="ctr" rtl="0">
              <a:lnSpc>
                <a:spcPct val="115000"/>
              </a:lnSpc>
              <a:spcBef>
                <a:spcPts val="0"/>
              </a:spcBef>
              <a:spcAft>
                <a:spcPts val="1200"/>
              </a:spcAft>
              <a:buSzPct val="87804"/>
              <a:buNone/>
            </a:pPr>
            <a:endParaRPr sz="8200">
              <a:solidFill>
                <a:schemeClr val="lt1"/>
              </a:solidFill>
              <a:highlight>
                <a:schemeClr val="lt1"/>
              </a:highlight>
              <a:latin typeface="Roboto Slab"/>
              <a:ea typeface="Roboto Slab"/>
              <a:cs typeface="Roboto Slab"/>
              <a:sym typeface="Roboto Slab"/>
            </a:endParaRPr>
          </a:p>
        </p:txBody>
      </p:sp>
      <p:pic>
        <p:nvPicPr>
          <p:cNvPr id="175" name="Google Shape;175;p15"/>
          <p:cNvPicPr preferRelativeResize="0"/>
          <p:nvPr/>
        </p:nvPicPr>
        <p:blipFill rotWithShape="1">
          <a:blip r:embed="rId3">
            <a:alphaModFix/>
          </a:blip>
          <a:srcRect/>
          <a:stretch/>
        </p:blipFill>
        <p:spPr>
          <a:xfrm>
            <a:off x="267618" y="147025"/>
            <a:ext cx="1005450" cy="10054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9"/>
        <p:cNvGrpSpPr/>
        <p:nvPr/>
      </p:nvGrpSpPr>
      <p:grpSpPr>
        <a:xfrm>
          <a:off x="0" y="0"/>
          <a:ext cx="0" cy="0"/>
          <a:chOff x="0" y="0"/>
          <a:chExt cx="0" cy="0"/>
        </a:xfrm>
      </p:grpSpPr>
      <p:sp>
        <p:nvSpPr>
          <p:cNvPr id="180" name="Google Shape;180;g7626d6e9279ddb22_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29728"/>
              <a:buFont typeface="Arial"/>
              <a:buNone/>
            </a:pPr>
            <a:r>
              <a:rPr lang="en" sz="3700" b="1">
                <a:solidFill>
                  <a:schemeClr val="lt1"/>
                </a:solidFill>
                <a:latin typeface="Roboto Slab"/>
                <a:ea typeface="Roboto Slab"/>
                <a:cs typeface="Roboto Slab"/>
                <a:sym typeface="Roboto Slab"/>
              </a:rPr>
              <a:t>BOOK FAIR! </a:t>
            </a:r>
            <a:endParaRPr sz="1400" b="1">
              <a:solidFill>
                <a:srgbClr val="000000"/>
              </a:solidFill>
            </a:endParaRPr>
          </a:p>
          <a:p>
            <a:pPr marL="0" lvl="0" indent="0" algn="l" rtl="0">
              <a:spcBef>
                <a:spcPts val="0"/>
              </a:spcBef>
              <a:spcAft>
                <a:spcPts val="0"/>
              </a:spcAft>
              <a:buNone/>
            </a:pPr>
            <a:endParaRPr/>
          </a:p>
        </p:txBody>
      </p:sp>
      <p:sp>
        <p:nvSpPr>
          <p:cNvPr id="181" name="Google Shape;181;g7626d6e9279ddb22_8"/>
          <p:cNvSpPr txBox="1">
            <a:spLocks noGrp="1"/>
          </p:cNvSpPr>
          <p:nvPr>
            <p:ph type="body" idx="1"/>
          </p:nvPr>
        </p:nvSpPr>
        <p:spPr>
          <a:xfrm>
            <a:off x="311700" y="1440342"/>
            <a:ext cx="5750400" cy="3504300"/>
          </a:xfrm>
          <a:prstGeom prst="rect">
            <a:avLst/>
          </a:prstGeom>
        </p:spPr>
        <p:txBody>
          <a:bodyPr spcFirstLastPara="1" wrap="square" lIns="91425" tIns="91425" rIns="91425" bIns="91425" anchor="t" anchorCtr="0">
            <a:normAutofit/>
          </a:bodyPr>
          <a:lstStyle/>
          <a:p>
            <a:pPr marL="457200" lvl="0" indent="-368300" algn="l" rtl="0">
              <a:spcBef>
                <a:spcPts val="1200"/>
              </a:spcBef>
              <a:spcAft>
                <a:spcPts val="0"/>
              </a:spcAft>
              <a:buClr>
                <a:schemeClr val="lt1"/>
              </a:buClr>
              <a:buSzPts val="2200"/>
              <a:buFont typeface="Roboto Slab"/>
              <a:buChar char="●"/>
            </a:pPr>
            <a:r>
              <a:rPr lang="en" sz="2200">
                <a:solidFill>
                  <a:schemeClr val="lt1"/>
                </a:solidFill>
                <a:latin typeface="Roboto Slab"/>
                <a:ea typeface="Roboto Slab"/>
                <a:cs typeface="Roboto Slab"/>
                <a:sym typeface="Roboto Slab"/>
              </a:rPr>
              <a:t>Monday October 9th &amp; Tuesday October 10th </a:t>
            </a:r>
            <a:endParaRPr sz="2200">
              <a:solidFill>
                <a:schemeClr val="lt1"/>
              </a:solidFill>
              <a:latin typeface="Roboto Slab"/>
              <a:ea typeface="Roboto Slab"/>
              <a:cs typeface="Roboto Slab"/>
              <a:sym typeface="Roboto Slab"/>
            </a:endParaRPr>
          </a:p>
          <a:p>
            <a:pPr marL="457200" lvl="0" indent="-368300" algn="l" rtl="0">
              <a:spcBef>
                <a:spcPts val="0"/>
              </a:spcBef>
              <a:spcAft>
                <a:spcPts val="0"/>
              </a:spcAft>
              <a:buClr>
                <a:schemeClr val="lt1"/>
              </a:buClr>
              <a:buSzPts val="2200"/>
              <a:buFont typeface="Roboto Slab"/>
              <a:buChar char="●"/>
            </a:pPr>
            <a:r>
              <a:rPr lang="en" sz="2200">
                <a:solidFill>
                  <a:schemeClr val="lt1"/>
                </a:solidFill>
                <a:latin typeface="Roboto Slab"/>
                <a:ea typeface="Roboto Slab"/>
                <a:cs typeface="Roboto Slab"/>
                <a:sym typeface="Roboto Slab"/>
              </a:rPr>
              <a:t>All grades shop</a:t>
            </a:r>
            <a:endParaRPr sz="2200">
              <a:solidFill>
                <a:schemeClr val="lt1"/>
              </a:solidFill>
              <a:latin typeface="Roboto Slab"/>
              <a:ea typeface="Roboto Slab"/>
              <a:cs typeface="Roboto Slab"/>
              <a:sym typeface="Roboto Slab"/>
            </a:endParaRPr>
          </a:p>
          <a:p>
            <a:pPr marL="914400" lvl="1" indent="-368300" algn="l" rtl="0">
              <a:spcBef>
                <a:spcPts val="0"/>
              </a:spcBef>
              <a:spcAft>
                <a:spcPts val="0"/>
              </a:spcAft>
              <a:buClr>
                <a:schemeClr val="lt1"/>
              </a:buClr>
              <a:buSzPts val="2200"/>
              <a:buFont typeface="Roboto Slab"/>
              <a:buChar char="○"/>
            </a:pPr>
            <a:r>
              <a:rPr lang="en" sz="2200">
                <a:solidFill>
                  <a:schemeClr val="lt1"/>
                </a:solidFill>
                <a:latin typeface="Roboto Slab"/>
                <a:ea typeface="Roboto Slab"/>
                <a:cs typeface="Roboto Slab"/>
                <a:sym typeface="Roboto Slab"/>
              </a:rPr>
              <a:t>Family shop after school </a:t>
            </a:r>
            <a:endParaRPr sz="2200">
              <a:solidFill>
                <a:schemeClr val="lt1"/>
              </a:solidFill>
              <a:latin typeface="Roboto Slab"/>
              <a:ea typeface="Roboto Slab"/>
              <a:cs typeface="Roboto Slab"/>
              <a:sym typeface="Roboto Slab"/>
            </a:endParaRPr>
          </a:p>
          <a:p>
            <a:pPr marL="457200" lvl="0" indent="-368300" algn="l" rtl="0">
              <a:spcBef>
                <a:spcPts val="0"/>
              </a:spcBef>
              <a:spcAft>
                <a:spcPts val="0"/>
              </a:spcAft>
              <a:buClr>
                <a:schemeClr val="lt1"/>
              </a:buClr>
              <a:buSzPts val="2200"/>
              <a:buFont typeface="Roboto Slab"/>
              <a:buChar char="●"/>
            </a:pPr>
            <a:r>
              <a:rPr lang="en" sz="2200">
                <a:solidFill>
                  <a:schemeClr val="lt1"/>
                </a:solidFill>
                <a:latin typeface="Roboto Slab"/>
                <a:ea typeface="Roboto Slab"/>
                <a:cs typeface="Roboto Slab"/>
                <a:sym typeface="Roboto Slab"/>
              </a:rPr>
              <a:t>Set-up EWallet</a:t>
            </a:r>
            <a:endParaRPr sz="2200">
              <a:solidFill>
                <a:schemeClr val="lt1"/>
              </a:solidFill>
              <a:latin typeface="Roboto Slab"/>
              <a:ea typeface="Roboto Slab"/>
              <a:cs typeface="Roboto Slab"/>
              <a:sym typeface="Roboto Slab"/>
            </a:endParaRPr>
          </a:p>
          <a:p>
            <a:pPr marL="457200" lvl="0" indent="-368300" algn="l" rtl="0">
              <a:spcBef>
                <a:spcPts val="0"/>
              </a:spcBef>
              <a:spcAft>
                <a:spcPts val="0"/>
              </a:spcAft>
              <a:buClr>
                <a:schemeClr val="lt1"/>
              </a:buClr>
              <a:buSzPts val="2200"/>
              <a:buFont typeface="Roboto Slab"/>
              <a:buChar char="●"/>
            </a:pPr>
            <a:r>
              <a:rPr lang="en" sz="2200">
                <a:solidFill>
                  <a:schemeClr val="lt1"/>
                </a:solidFill>
                <a:latin typeface="Roboto Slab"/>
                <a:ea typeface="Roboto Slab"/>
                <a:cs typeface="Roboto Slab"/>
                <a:sym typeface="Roboto Slab"/>
              </a:rPr>
              <a:t>Volunteer</a:t>
            </a:r>
            <a:endParaRPr sz="2200">
              <a:solidFill>
                <a:schemeClr val="lt1"/>
              </a:solidFill>
              <a:latin typeface="Roboto Slab"/>
              <a:ea typeface="Roboto Slab"/>
              <a:cs typeface="Roboto Slab"/>
              <a:sym typeface="Roboto Slab"/>
            </a:endParaRPr>
          </a:p>
          <a:p>
            <a:pPr marL="457200" lvl="0" indent="-368300" algn="l" rtl="0">
              <a:spcBef>
                <a:spcPts val="0"/>
              </a:spcBef>
              <a:spcAft>
                <a:spcPts val="0"/>
              </a:spcAft>
              <a:buClr>
                <a:schemeClr val="lt1"/>
              </a:buClr>
              <a:buSzPts val="2200"/>
              <a:buFont typeface="Roboto Slab"/>
              <a:buChar char="●"/>
            </a:pPr>
            <a:r>
              <a:rPr lang="en" sz="2200">
                <a:solidFill>
                  <a:schemeClr val="lt1"/>
                </a:solidFill>
                <a:latin typeface="Roboto Slab"/>
                <a:ea typeface="Roboto Slab"/>
                <a:cs typeface="Roboto Slab"/>
                <a:sym typeface="Roboto Slab"/>
              </a:rPr>
              <a:t>Teacher Wish Lists/EWallets </a:t>
            </a:r>
            <a:endParaRPr sz="2200">
              <a:solidFill>
                <a:schemeClr val="lt1"/>
              </a:solidFill>
              <a:latin typeface="Roboto Slab"/>
              <a:ea typeface="Roboto Slab"/>
              <a:cs typeface="Roboto Slab"/>
              <a:sym typeface="Roboto Slab"/>
            </a:endParaRPr>
          </a:p>
        </p:txBody>
      </p:sp>
      <p:pic>
        <p:nvPicPr>
          <p:cNvPr id="182" name="Google Shape;182;g7626d6e9279ddb22_8"/>
          <p:cNvPicPr preferRelativeResize="0"/>
          <p:nvPr/>
        </p:nvPicPr>
        <p:blipFill rotWithShape="1">
          <a:blip r:embed="rId3">
            <a:alphaModFix/>
          </a:blip>
          <a:srcRect/>
          <a:stretch/>
        </p:blipFill>
        <p:spPr>
          <a:xfrm>
            <a:off x="267618" y="147025"/>
            <a:ext cx="1005450" cy="1005450"/>
          </a:xfrm>
          <a:prstGeom prst="rect">
            <a:avLst/>
          </a:prstGeom>
          <a:noFill/>
          <a:ln>
            <a:noFill/>
          </a:ln>
        </p:spPr>
      </p:pic>
      <p:pic>
        <p:nvPicPr>
          <p:cNvPr id="183" name="Google Shape;183;g7626d6e9279ddb22_8"/>
          <p:cNvPicPr preferRelativeResize="0"/>
          <p:nvPr/>
        </p:nvPicPr>
        <p:blipFill>
          <a:blip r:embed="rId4">
            <a:alphaModFix/>
          </a:blip>
          <a:stretch>
            <a:fillRect/>
          </a:stretch>
        </p:blipFill>
        <p:spPr>
          <a:xfrm>
            <a:off x="6393112" y="1120075"/>
            <a:ext cx="2439188" cy="35043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sp>
        <p:nvSpPr>
          <p:cNvPr id="188" name="Google Shape;188;g7626d6e9279ddb22_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29728"/>
              <a:buFont typeface="Arial"/>
              <a:buNone/>
            </a:pPr>
            <a:r>
              <a:rPr lang="en" sz="3700">
                <a:solidFill>
                  <a:schemeClr val="lt1"/>
                </a:solidFill>
                <a:latin typeface="Roboto Slab Medium"/>
                <a:ea typeface="Roboto Slab Medium"/>
                <a:cs typeface="Roboto Slab Medium"/>
                <a:sym typeface="Roboto Slab Medium"/>
              </a:rPr>
              <a:t>Clubs &amp; Committees </a:t>
            </a:r>
            <a:endParaRPr sz="1400">
              <a:solidFill>
                <a:srgbClr val="000000"/>
              </a:solidFill>
            </a:endParaRPr>
          </a:p>
          <a:p>
            <a:pPr marL="0" lvl="0" indent="0" algn="l" rtl="0">
              <a:spcBef>
                <a:spcPts val="0"/>
              </a:spcBef>
              <a:spcAft>
                <a:spcPts val="0"/>
              </a:spcAft>
              <a:buNone/>
            </a:pPr>
            <a:endParaRPr/>
          </a:p>
        </p:txBody>
      </p:sp>
      <p:sp>
        <p:nvSpPr>
          <p:cNvPr id="189" name="Google Shape;189;g7626d6e9279ddb22_0"/>
          <p:cNvSpPr txBox="1"/>
          <p:nvPr/>
        </p:nvSpPr>
        <p:spPr>
          <a:xfrm>
            <a:off x="0" y="1430876"/>
            <a:ext cx="9144000" cy="2358900"/>
          </a:xfrm>
          <a:prstGeom prst="rect">
            <a:avLst/>
          </a:prstGeom>
          <a:noFill/>
          <a:ln>
            <a:noFill/>
          </a:ln>
        </p:spPr>
        <p:txBody>
          <a:bodyPr spcFirstLastPara="1" wrap="square" lIns="91425" tIns="91425" rIns="91425" bIns="91425" anchor="t" anchorCtr="0">
            <a:spAutoFit/>
          </a:bodyPr>
          <a:lstStyle/>
          <a:p>
            <a:pPr marL="457200" lvl="0" indent="-349250" algn="l" rtl="0">
              <a:lnSpc>
                <a:spcPct val="115000"/>
              </a:lnSpc>
              <a:spcBef>
                <a:spcPts val="120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Clubs </a:t>
            </a:r>
            <a:endParaRPr sz="1900">
              <a:solidFill>
                <a:schemeClr val="lt1"/>
              </a:solidFill>
              <a:latin typeface="Roboto Slab"/>
              <a:ea typeface="Roboto Slab"/>
              <a:cs typeface="Roboto Slab"/>
              <a:sym typeface="Roboto Slab"/>
            </a:endParaRPr>
          </a:p>
          <a:p>
            <a:pPr marL="914400" lvl="1" indent="-349250" algn="l" rtl="0">
              <a:lnSpc>
                <a:spcPct val="115000"/>
              </a:lnSpc>
              <a:spcBef>
                <a:spcPts val="1200"/>
              </a:spcBef>
              <a:spcAft>
                <a:spcPts val="0"/>
              </a:spcAft>
              <a:buClr>
                <a:schemeClr val="lt1"/>
              </a:buClr>
              <a:buSzPts val="1900"/>
              <a:buFont typeface="Roboto Slab"/>
              <a:buChar char="○"/>
            </a:pPr>
            <a:r>
              <a:rPr lang="en" sz="1900" u="sng">
                <a:solidFill>
                  <a:schemeClr val="hlink"/>
                </a:solidFill>
                <a:latin typeface="Roboto Slab"/>
                <a:ea typeface="Roboto Slab"/>
                <a:cs typeface="Roboto Slab"/>
                <a:sym typeface="Roboto Slab"/>
                <a:hlinkClick r:id="rId3"/>
              </a:rPr>
              <a:t>https://school.sspeterandpaulrc.org/club-schedule</a:t>
            </a:r>
            <a:endParaRPr sz="1900">
              <a:solidFill>
                <a:schemeClr val="lt1"/>
              </a:solidFill>
              <a:latin typeface="Roboto Slab"/>
              <a:ea typeface="Roboto Slab"/>
              <a:cs typeface="Roboto Slab"/>
              <a:sym typeface="Roboto Slab"/>
            </a:endParaRPr>
          </a:p>
          <a:p>
            <a:pPr marL="457200" lvl="0"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Health &amp; Wellness Committee </a:t>
            </a:r>
            <a:endParaRPr sz="1900">
              <a:solidFill>
                <a:schemeClr val="lt1"/>
              </a:solidFill>
              <a:latin typeface="Roboto Slab"/>
              <a:ea typeface="Roboto Slab"/>
              <a:cs typeface="Roboto Slab"/>
              <a:sym typeface="Roboto Slab"/>
            </a:endParaRPr>
          </a:p>
          <a:p>
            <a:pPr marL="457200" lvl="0"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Spring Fundraiser Committee </a:t>
            </a:r>
            <a:endParaRPr sz="1900">
              <a:solidFill>
                <a:schemeClr val="lt1"/>
              </a:solidFill>
              <a:latin typeface="Roboto Slab"/>
              <a:ea typeface="Roboto Slab"/>
              <a:cs typeface="Roboto Slab"/>
              <a:sym typeface="Roboto Slab"/>
            </a:endParaRPr>
          </a:p>
          <a:p>
            <a:pPr marL="457200" lvl="0"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New clubs! New Committees!</a:t>
            </a:r>
            <a:endParaRPr sz="1900">
              <a:solidFill>
                <a:schemeClr val="lt1"/>
              </a:solidFill>
              <a:latin typeface="Roboto Slab"/>
              <a:ea typeface="Roboto Slab"/>
              <a:cs typeface="Roboto Slab"/>
              <a:sym typeface="Roboto Slab"/>
            </a:endParaRPr>
          </a:p>
          <a:p>
            <a:pPr marL="914400" lvl="1" indent="-349250" algn="l" rtl="0">
              <a:lnSpc>
                <a:spcPct val="115000"/>
              </a:lnSpc>
              <a:spcBef>
                <a:spcPts val="0"/>
              </a:spcBef>
              <a:spcAft>
                <a:spcPts val="0"/>
              </a:spcAft>
              <a:buClr>
                <a:schemeClr val="lt1"/>
              </a:buClr>
              <a:buSzPts val="1900"/>
              <a:buFont typeface="Roboto Slab"/>
              <a:buChar char="○"/>
            </a:pPr>
            <a:r>
              <a:rPr lang="en" sz="1900">
                <a:solidFill>
                  <a:schemeClr val="lt1"/>
                </a:solidFill>
                <a:latin typeface="Roboto Slab"/>
                <a:ea typeface="Roboto Slab"/>
                <a:cs typeface="Roboto Slab"/>
                <a:sym typeface="Roboto Slab"/>
              </a:rPr>
              <a:t>Talent Show!</a:t>
            </a:r>
            <a:endParaRPr sz="1900">
              <a:solidFill>
                <a:schemeClr val="lt1"/>
              </a:solidFill>
              <a:latin typeface="Roboto Slab"/>
              <a:ea typeface="Roboto Slab"/>
              <a:cs typeface="Roboto Slab"/>
              <a:sym typeface="Roboto Slab"/>
            </a:endParaRPr>
          </a:p>
        </p:txBody>
      </p:sp>
      <p:pic>
        <p:nvPicPr>
          <p:cNvPr id="190" name="Google Shape;190;g7626d6e9279ddb22_0"/>
          <p:cNvPicPr preferRelativeResize="0"/>
          <p:nvPr/>
        </p:nvPicPr>
        <p:blipFill rotWithShape="1">
          <a:blip r:embed="rId4">
            <a:alphaModFix/>
          </a:blip>
          <a:srcRect/>
          <a:stretch/>
        </p:blipFill>
        <p:spPr>
          <a:xfrm>
            <a:off x="267618" y="147025"/>
            <a:ext cx="1005450" cy="1005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0"/>
        <p:cNvGrpSpPr/>
        <p:nvPr/>
      </p:nvGrpSpPr>
      <p:grpSpPr>
        <a:xfrm>
          <a:off x="0" y="0"/>
          <a:ext cx="0" cy="0"/>
          <a:chOff x="0" y="0"/>
          <a:chExt cx="0" cy="0"/>
        </a:xfrm>
      </p:grpSpPr>
      <p:sp>
        <p:nvSpPr>
          <p:cNvPr id="61" name="Google Shape;61;p2"/>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5200"/>
              <a:buNone/>
            </a:pPr>
            <a:r>
              <a:rPr lang="en" sz="4400">
                <a:solidFill>
                  <a:schemeClr val="lt1"/>
                </a:solidFill>
                <a:latin typeface="Roboto Slab Medium"/>
                <a:ea typeface="Roboto Slab Medium"/>
                <a:cs typeface="Roboto Slab Medium"/>
                <a:sym typeface="Roboto Slab Medium"/>
              </a:rPr>
              <a:t>Opening Prayer</a:t>
            </a:r>
            <a:endParaRPr sz="4400">
              <a:solidFill>
                <a:schemeClr val="lt1"/>
              </a:solidFill>
              <a:latin typeface="Roboto Slab Medium"/>
              <a:ea typeface="Roboto Slab Medium"/>
              <a:cs typeface="Roboto Slab Medium"/>
              <a:sym typeface="Roboto Slab Medium"/>
            </a:endParaRPr>
          </a:p>
        </p:txBody>
      </p:sp>
      <p:sp>
        <p:nvSpPr>
          <p:cNvPr id="62" name="Google Shape;62;p2"/>
          <p:cNvSpPr txBox="1">
            <a:spLocks noGrp="1"/>
          </p:cNvSpPr>
          <p:nvPr>
            <p:ph type="subTitle" idx="1"/>
          </p:nvPr>
        </p:nvSpPr>
        <p:spPr>
          <a:xfrm>
            <a:off x="311713" y="146837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3000">
                <a:solidFill>
                  <a:schemeClr val="lt1"/>
                </a:solidFill>
                <a:latin typeface="Roboto Slab"/>
                <a:ea typeface="Roboto Slab"/>
                <a:cs typeface="Roboto Slab"/>
                <a:sym typeface="Roboto Slab"/>
              </a:rPr>
              <a:t>Mrs. Chandler</a:t>
            </a:r>
            <a:endParaRPr sz="3000">
              <a:solidFill>
                <a:schemeClr val="lt1"/>
              </a:solidFill>
              <a:latin typeface="Roboto Slab"/>
              <a:ea typeface="Roboto Slab"/>
              <a:cs typeface="Roboto Slab"/>
              <a:sym typeface="Roboto Slab"/>
            </a:endParaRPr>
          </a:p>
        </p:txBody>
      </p:sp>
      <p:sp>
        <p:nvSpPr>
          <p:cNvPr id="63" name="Google Shape;63;p2"/>
          <p:cNvSpPr txBox="1"/>
          <p:nvPr/>
        </p:nvSpPr>
        <p:spPr>
          <a:xfrm>
            <a:off x="3882775" y="4399450"/>
            <a:ext cx="17472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PRAYER LINK</a:t>
            </a:r>
            <a:endParaRPr sz="1400" b="0" i="0" u="none" strike="noStrike" cap="none">
              <a:solidFill>
                <a:schemeClr val="lt1"/>
              </a:solidFill>
              <a:latin typeface="Arial"/>
              <a:ea typeface="Arial"/>
              <a:cs typeface="Arial"/>
              <a:sym typeface="Arial"/>
            </a:endParaRPr>
          </a:p>
        </p:txBody>
      </p:sp>
      <p:pic>
        <p:nvPicPr>
          <p:cNvPr id="64" name="Google Shape;64;p2"/>
          <p:cNvPicPr preferRelativeResize="0"/>
          <p:nvPr/>
        </p:nvPicPr>
        <p:blipFill rotWithShape="1">
          <a:blip r:embed="rId4">
            <a:alphaModFix/>
          </a:blip>
          <a:srcRect l="29" r="28"/>
          <a:stretch/>
        </p:blipFill>
        <p:spPr>
          <a:xfrm>
            <a:off x="3612163" y="2260964"/>
            <a:ext cx="1919672" cy="192074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Clr>
                <a:schemeClr val="dk1"/>
              </a:buClr>
              <a:buSzPts val="1070"/>
              <a:buFont typeface="Arial"/>
              <a:buNone/>
            </a:pPr>
            <a:r>
              <a:rPr lang="en" sz="3600">
                <a:solidFill>
                  <a:schemeClr val="lt1"/>
                </a:solidFill>
              </a:rPr>
              <a:t>Ways to Give &amp; Get Involved</a:t>
            </a:r>
            <a:endParaRPr sz="3600">
              <a:solidFill>
                <a:schemeClr val="lt1"/>
              </a:solidFill>
            </a:endParaRPr>
          </a:p>
        </p:txBody>
      </p:sp>
      <p:sp>
        <p:nvSpPr>
          <p:cNvPr id="196" name="Google Shape;196;p16"/>
          <p:cNvSpPr txBox="1">
            <a:spLocks noGrp="1"/>
          </p:cNvSpPr>
          <p:nvPr>
            <p:ph type="body" idx="1"/>
          </p:nvPr>
        </p:nvSpPr>
        <p:spPr>
          <a:xfrm>
            <a:off x="127350" y="1152475"/>
            <a:ext cx="8520600" cy="3844000"/>
          </a:xfrm>
          <a:prstGeom prst="rect">
            <a:avLst/>
          </a:prstGeom>
          <a:noFill/>
          <a:ln>
            <a:noFill/>
          </a:ln>
        </p:spPr>
        <p:txBody>
          <a:bodyPr spcFirstLastPara="1" wrap="square" lIns="91425" tIns="91425" rIns="91425" bIns="91425" anchor="t" anchorCtr="0">
            <a:normAutofit fontScale="47500" lnSpcReduction="20000"/>
          </a:bodyPr>
          <a:lstStyle/>
          <a:p>
            <a:pPr marL="0" lvl="0" indent="0" algn="l" rtl="0">
              <a:lnSpc>
                <a:spcPct val="115000"/>
              </a:lnSpc>
              <a:spcBef>
                <a:spcPts val="0"/>
              </a:spcBef>
              <a:spcAft>
                <a:spcPts val="0"/>
              </a:spcAft>
              <a:buSzPct val="41279"/>
              <a:buNone/>
            </a:pPr>
            <a:endParaRPr sz="9180">
              <a:solidFill>
                <a:schemeClr val="lt1"/>
              </a:solidFill>
              <a:latin typeface="Roboto Slab"/>
              <a:ea typeface="Roboto Slab"/>
              <a:cs typeface="Roboto Slab"/>
              <a:sym typeface="Roboto Slab"/>
            </a:endParaRPr>
          </a:p>
          <a:p>
            <a:pPr marL="0" lvl="0" indent="0" algn="l" rtl="0">
              <a:lnSpc>
                <a:spcPct val="115000"/>
              </a:lnSpc>
              <a:spcBef>
                <a:spcPts val="1200"/>
              </a:spcBef>
              <a:spcAft>
                <a:spcPts val="0"/>
              </a:spcAft>
              <a:buSzPct val="41279"/>
              <a:buNone/>
            </a:pPr>
            <a:endParaRPr sz="9180">
              <a:solidFill>
                <a:schemeClr val="lt1"/>
              </a:solidFill>
              <a:latin typeface="Roboto Slab"/>
              <a:ea typeface="Roboto Slab"/>
              <a:cs typeface="Roboto Slab"/>
              <a:sym typeface="Roboto Slab"/>
            </a:endParaRPr>
          </a:p>
          <a:p>
            <a:pPr marL="0" lvl="0" indent="0" algn="l" rtl="0">
              <a:lnSpc>
                <a:spcPct val="115000"/>
              </a:lnSpc>
              <a:spcBef>
                <a:spcPts val="0"/>
              </a:spcBef>
              <a:spcAft>
                <a:spcPts val="0"/>
              </a:spcAft>
              <a:buSzPct val="63645"/>
              <a:buNone/>
            </a:pPr>
            <a:endParaRPr sz="5954" u="sng">
              <a:solidFill>
                <a:schemeClr val="lt1"/>
              </a:solidFill>
            </a:endParaRPr>
          </a:p>
          <a:p>
            <a:pPr marL="0" lvl="0" indent="0" algn="ctr" rtl="0">
              <a:lnSpc>
                <a:spcPct val="115000"/>
              </a:lnSpc>
              <a:spcBef>
                <a:spcPts val="0"/>
              </a:spcBef>
              <a:spcAft>
                <a:spcPts val="0"/>
              </a:spcAft>
              <a:buSzPct val="45361"/>
              <a:buNone/>
            </a:pPr>
            <a:r>
              <a:rPr lang="en" sz="8354">
                <a:solidFill>
                  <a:schemeClr val="lt1"/>
                </a:solidFill>
                <a:latin typeface="Roboto Slab"/>
                <a:ea typeface="Roboto Slab"/>
                <a:cs typeface="Roboto Slab"/>
                <a:sym typeface="Roboto Slab"/>
              </a:rPr>
              <a:t> </a:t>
            </a:r>
            <a:endParaRPr sz="8354">
              <a:solidFill>
                <a:schemeClr val="lt1"/>
              </a:solidFill>
              <a:latin typeface="Roboto Slab"/>
              <a:ea typeface="Roboto Slab"/>
              <a:cs typeface="Roboto Slab"/>
              <a:sym typeface="Roboto Slab"/>
            </a:endParaRPr>
          </a:p>
          <a:p>
            <a:pPr marL="0" lvl="0" indent="0" algn="ctr" rtl="0">
              <a:lnSpc>
                <a:spcPct val="90000"/>
              </a:lnSpc>
              <a:spcBef>
                <a:spcPts val="1000"/>
              </a:spcBef>
              <a:spcAft>
                <a:spcPts val="0"/>
              </a:spcAft>
              <a:buSzPct val="172248"/>
              <a:buNone/>
            </a:pPr>
            <a:endParaRPr sz="2200">
              <a:solidFill>
                <a:schemeClr val="lt1"/>
              </a:solidFill>
            </a:endParaRPr>
          </a:p>
          <a:p>
            <a:pPr marL="0" lvl="0" indent="0" algn="ctr" rtl="0">
              <a:lnSpc>
                <a:spcPct val="90000"/>
              </a:lnSpc>
              <a:spcBef>
                <a:spcPts val="1000"/>
              </a:spcBef>
              <a:spcAft>
                <a:spcPts val="0"/>
              </a:spcAft>
              <a:buSzPct val="172248"/>
              <a:buNone/>
            </a:pPr>
            <a:endParaRPr sz="2200">
              <a:solidFill>
                <a:schemeClr val="lt1"/>
              </a:solidFill>
            </a:endParaRPr>
          </a:p>
          <a:p>
            <a:pPr marL="0" lvl="0" indent="0" algn="ctr" rtl="0">
              <a:lnSpc>
                <a:spcPct val="90000"/>
              </a:lnSpc>
              <a:spcBef>
                <a:spcPts val="1000"/>
              </a:spcBef>
              <a:spcAft>
                <a:spcPts val="0"/>
              </a:spcAft>
              <a:buSzPct val="172248"/>
              <a:buNone/>
            </a:pPr>
            <a:endParaRPr sz="2200">
              <a:solidFill>
                <a:schemeClr val="lt1"/>
              </a:solidFill>
            </a:endParaRPr>
          </a:p>
          <a:p>
            <a:pPr marL="0" lvl="0" indent="0" algn="ctr" rtl="0">
              <a:lnSpc>
                <a:spcPct val="90000"/>
              </a:lnSpc>
              <a:spcBef>
                <a:spcPts val="1000"/>
              </a:spcBef>
              <a:spcAft>
                <a:spcPts val="0"/>
              </a:spcAft>
              <a:buSzPct val="172248"/>
              <a:buNone/>
            </a:pPr>
            <a:endParaRPr sz="2200">
              <a:solidFill>
                <a:schemeClr val="lt1"/>
              </a:solidFill>
            </a:endParaRPr>
          </a:p>
          <a:p>
            <a:pPr marL="0" lvl="0" indent="0" algn="ctr" rtl="0">
              <a:lnSpc>
                <a:spcPct val="90000"/>
              </a:lnSpc>
              <a:spcBef>
                <a:spcPts val="1000"/>
              </a:spcBef>
              <a:spcAft>
                <a:spcPts val="0"/>
              </a:spcAft>
              <a:buSzPct val="172248"/>
              <a:buNone/>
            </a:pPr>
            <a:r>
              <a:rPr lang="en" sz="2200">
                <a:solidFill>
                  <a:schemeClr val="lt1"/>
                </a:solidFill>
              </a:rPr>
              <a:t>Learn more: </a:t>
            </a:r>
            <a:r>
              <a:rPr lang="en" sz="2200" i="1" u="sng">
                <a:solidFill>
                  <a:schemeClr val="lt1"/>
                </a:solidFill>
              </a:rPr>
              <a:t>https://school.sspeterandpaulrc.org/ways-to-give</a:t>
            </a:r>
            <a:endParaRPr sz="2200" i="1" u="sng">
              <a:solidFill>
                <a:schemeClr val="lt1"/>
              </a:solidFill>
            </a:endParaRPr>
          </a:p>
          <a:p>
            <a:pPr marL="0" lvl="0" indent="0" algn="l" rtl="0">
              <a:lnSpc>
                <a:spcPct val="90000"/>
              </a:lnSpc>
              <a:spcBef>
                <a:spcPts val="1000"/>
              </a:spcBef>
              <a:spcAft>
                <a:spcPts val="0"/>
              </a:spcAft>
              <a:buSzPct val="135338"/>
              <a:buNone/>
            </a:pPr>
            <a:endParaRPr sz="2800" u="sng">
              <a:solidFill>
                <a:schemeClr val="hlink"/>
              </a:solidFill>
            </a:endParaRPr>
          </a:p>
          <a:p>
            <a:pPr marL="0" lvl="0" indent="0" algn="ctr" rtl="0">
              <a:lnSpc>
                <a:spcPct val="115000"/>
              </a:lnSpc>
              <a:spcBef>
                <a:spcPts val="0"/>
              </a:spcBef>
              <a:spcAft>
                <a:spcPts val="1200"/>
              </a:spcAft>
              <a:buSzPct val="126315"/>
              <a:buNone/>
            </a:pPr>
            <a:endParaRPr sz="3000">
              <a:solidFill>
                <a:schemeClr val="lt1"/>
              </a:solidFill>
              <a:latin typeface="Roboto Slab"/>
              <a:ea typeface="Roboto Slab"/>
              <a:cs typeface="Roboto Slab"/>
              <a:sym typeface="Roboto Slab"/>
            </a:endParaRPr>
          </a:p>
        </p:txBody>
      </p:sp>
      <p:pic>
        <p:nvPicPr>
          <p:cNvPr id="197" name="Google Shape;197;p16"/>
          <p:cNvPicPr preferRelativeResize="0"/>
          <p:nvPr/>
        </p:nvPicPr>
        <p:blipFill rotWithShape="1">
          <a:blip r:embed="rId3">
            <a:alphaModFix/>
          </a:blip>
          <a:srcRect/>
          <a:stretch/>
        </p:blipFill>
        <p:spPr>
          <a:xfrm>
            <a:off x="267618" y="147025"/>
            <a:ext cx="1005450" cy="1005450"/>
          </a:xfrm>
          <a:prstGeom prst="rect">
            <a:avLst/>
          </a:prstGeom>
          <a:noFill/>
          <a:ln>
            <a:noFill/>
          </a:ln>
        </p:spPr>
      </p:pic>
      <p:sp>
        <p:nvSpPr>
          <p:cNvPr id="198" name="Google Shape;198;p16"/>
          <p:cNvSpPr/>
          <p:nvPr/>
        </p:nvSpPr>
        <p:spPr>
          <a:xfrm>
            <a:off x="700617" y="1315725"/>
            <a:ext cx="2198744" cy="704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Annual Golf Outing, 9/2</a:t>
            </a:r>
            <a:r>
              <a:rPr lang="en" b="1">
                <a:solidFill>
                  <a:srgbClr val="00B050"/>
                </a:solidFill>
              </a:rPr>
              <a:t>5</a:t>
            </a:r>
            <a:endParaRPr sz="1400" b="0" i="0" u="none" strike="noStrike" cap="none">
              <a:solidFill>
                <a:srgbClr val="000000"/>
              </a:solidFill>
              <a:latin typeface="Arial"/>
              <a:ea typeface="Arial"/>
              <a:cs typeface="Arial"/>
              <a:sym typeface="Arial"/>
            </a:endParaRPr>
          </a:p>
        </p:txBody>
      </p:sp>
      <p:sp>
        <p:nvSpPr>
          <p:cNvPr id="199" name="Google Shape;199;p16"/>
          <p:cNvSpPr/>
          <p:nvPr/>
        </p:nvSpPr>
        <p:spPr>
          <a:xfrm>
            <a:off x="5726890" y="1334481"/>
            <a:ext cx="2198744" cy="704024"/>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Giving Tuesday, 11/29</a:t>
            </a:r>
            <a:endParaRPr sz="1400" b="0" i="0" u="none" strike="noStrike" cap="none">
              <a:solidFill>
                <a:srgbClr val="000000"/>
              </a:solidFill>
              <a:latin typeface="Arial"/>
              <a:ea typeface="Arial"/>
              <a:cs typeface="Arial"/>
              <a:sym typeface="Arial"/>
            </a:endParaRPr>
          </a:p>
        </p:txBody>
      </p:sp>
      <p:sp>
        <p:nvSpPr>
          <p:cNvPr id="200" name="Google Shape;200;p16"/>
          <p:cNvSpPr/>
          <p:nvPr/>
        </p:nvSpPr>
        <p:spPr>
          <a:xfrm>
            <a:off x="3207299" y="1331055"/>
            <a:ext cx="2198744" cy="707450"/>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Spring Fundraiser</a:t>
            </a:r>
            <a:endParaRPr sz="1400" b="0" i="0" u="none" strike="noStrike" cap="none">
              <a:solidFill>
                <a:srgbClr val="000000"/>
              </a:solidFill>
              <a:latin typeface="Arial"/>
              <a:ea typeface="Arial"/>
              <a:cs typeface="Arial"/>
              <a:sym typeface="Arial"/>
            </a:endParaRPr>
          </a:p>
        </p:txBody>
      </p:sp>
      <p:sp>
        <p:nvSpPr>
          <p:cNvPr id="201" name="Google Shape;201;p16"/>
          <p:cNvSpPr/>
          <p:nvPr/>
        </p:nvSpPr>
        <p:spPr>
          <a:xfrm>
            <a:off x="700617" y="2223021"/>
            <a:ext cx="2198744" cy="160435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Funds the Teacher Enrichment Fund</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 sz="1200" b="0" i="0" u="none" strike="noStrike" cap="none">
                <a:solidFill>
                  <a:srgbClr val="00B050"/>
                </a:solidFill>
                <a:latin typeface="Arial"/>
                <a:ea typeface="Arial"/>
                <a:cs typeface="Arial"/>
                <a:sym typeface="Arial"/>
              </a:rPr>
              <a:t>Professional development</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 sz="1200" b="0" i="0" u="none" strike="noStrike" cap="none">
                <a:solidFill>
                  <a:srgbClr val="00B050"/>
                </a:solidFill>
                <a:latin typeface="Arial"/>
                <a:ea typeface="Arial"/>
                <a:cs typeface="Arial"/>
                <a:sym typeface="Arial"/>
              </a:rPr>
              <a:t>Continued education</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 sz="1200" b="0" i="0" u="none" strike="noStrike" cap="none">
                <a:solidFill>
                  <a:srgbClr val="00B050"/>
                </a:solidFill>
                <a:latin typeface="Arial"/>
                <a:ea typeface="Arial"/>
                <a:cs typeface="Arial"/>
                <a:sym typeface="Arial"/>
              </a:rPr>
              <a:t>Teacher bonuses</a:t>
            </a:r>
            <a:endParaRPr sz="1400" b="0" i="0" u="none" strike="noStrike" cap="none">
              <a:solidFill>
                <a:srgbClr val="000000"/>
              </a:solidFill>
              <a:latin typeface="Arial"/>
              <a:ea typeface="Arial"/>
              <a:cs typeface="Arial"/>
              <a:sym typeface="Arial"/>
            </a:endParaRPr>
          </a:p>
        </p:txBody>
      </p:sp>
      <p:sp>
        <p:nvSpPr>
          <p:cNvPr id="202" name="Google Shape;202;p16"/>
          <p:cNvSpPr/>
          <p:nvPr/>
        </p:nvSpPr>
        <p:spPr>
          <a:xfrm>
            <a:off x="5726890" y="2206890"/>
            <a:ext cx="2198744" cy="160435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Funds the Annual Fund</a:t>
            </a:r>
            <a:endParaRPr sz="1200" b="0" i="0" u="none" strike="noStrike" cap="none">
              <a:solidFill>
                <a:srgbClr val="00B05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 sz="1200" b="0" i="0" u="none" strike="noStrike" cap="none">
                <a:solidFill>
                  <a:srgbClr val="00B050"/>
                </a:solidFill>
                <a:latin typeface="Arial"/>
                <a:ea typeface="Arial"/>
                <a:cs typeface="Arial"/>
                <a:sym typeface="Arial"/>
              </a:rPr>
              <a:t>Supports the school operating budget</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200"/>
              <a:buFont typeface="Arial"/>
              <a:buNone/>
            </a:pPr>
            <a:endParaRPr sz="1200" b="0"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B05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B050"/>
              </a:solidFill>
              <a:latin typeface="Arial"/>
              <a:ea typeface="Arial"/>
              <a:cs typeface="Arial"/>
              <a:sym typeface="Arial"/>
            </a:endParaRPr>
          </a:p>
        </p:txBody>
      </p:sp>
      <p:sp>
        <p:nvSpPr>
          <p:cNvPr id="203" name="Google Shape;203;p16"/>
          <p:cNvSpPr/>
          <p:nvPr/>
        </p:nvSpPr>
        <p:spPr>
          <a:xfrm>
            <a:off x="3207299" y="2241777"/>
            <a:ext cx="2198744" cy="1604356"/>
          </a:xfrm>
          <a:prstGeom prst="rect">
            <a:avLst/>
          </a:prstGeom>
          <a:solidFill>
            <a:schemeClr val="lt1"/>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endParaRPr sz="1400" b="1" i="0" u="none" strike="noStrike" cap="none">
              <a:solidFill>
                <a:srgbClr val="00B05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Funds the HSA</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 sz="1200" b="0" i="0" u="none" strike="noStrike" cap="none">
                <a:solidFill>
                  <a:srgbClr val="00B050"/>
                </a:solidFill>
                <a:latin typeface="Arial"/>
                <a:ea typeface="Arial"/>
                <a:cs typeface="Arial"/>
                <a:sym typeface="Arial"/>
              </a:rPr>
              <a:t>Enhances classroom experience</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 sz="1200" b="0" i="0" u="none" strike="noStrike" cap="none">
                <a:solidFill>
                  <a:srgbClr val="00B050"/>
                </a:solidFill>
                <a:latin typeface="Arial"/>
                <a:ea typeface="Arial"/>
                <a:cs typeface="Arial"/>
                <a:sym typeface="Arial"/>
              </a:rPr>
              <a:t>Technology</a:t>
            </a:r>
            <a:r>
              <a:rPr lang="en" sz="1200">
                <a:solidFill>
                  <a:srgbClr val="00B050"/>
                </a:solidFill>
              </a:rPr>
              <a:t>, school </a:t>
            </a:r>
            <a:r>
              <a:rPr lang="en" sz="1200" b="0" i="0" u="none" strike="noStrike" cap="none">
                <a:solidFill>
                  <a:srgbClr val="00B050"/>
                </a:solidFill>
                <a:latin typeface="Arial"/>
                <a:ea typeface="Arial"/>
                <a:cs typeface="Arial"/>
                <a:sym typeface="Arial"/>
              </a:rPr>
              <a:t>upgrades.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200"/>
              <a:buFont typeface="Arial"/>
              <a:buChar char="•"/>
            </a:pPr>
            <a:r>
              <a:rPr lang="en" sz="1200" b="0" i="0" u="none" strike="noStrike" cap="none">
                <a:solidFill>
                  <a:srgbClr val="00B050"/>
                </a:solidFill>
                <a:latin typeface="Arial"/>
                <a:ea typeface="Arial"/>
                <a:cs typeface="Arial"/>
                <a:sym typeface="Arial"/>
              </a:rPr>
              <a:t>School community events</a:t>
            </a:r>
            <a:endParaRPr sz="1400" b="0" i="0" u="none" strike="noStrike" cap="none">
              <a:solidFill>
                <a:srgbClr val="000000"/>
              </a:solidFill>
              <a:latin typeface="Arial"/>
              <a:ea typeface="Arial"/>
              <a:cs typeface="Arial"/>
              <a:sym typeface="Arial"/>
            </a:endParaRPr>
          </a:p>
          <a:p>
            <a:pPr marL="285750" marR="0" lvl="0" indent="-209550" algn="l" rtl="0">
              <a:lnSpc>
                <a:spcPct val="100000"/>
              </a:lnSpc>
              <a:spcBef>
                <a:spcPts val="0"/>
              </a:spcBef>
              <a:spcAft>
                <a:spcPts val="0"/>
              </a:spcAft>
              <a:buClr>
                <a:srgbClr val="000000"/>
              </a:buClr>
              <a:buSzPts val="1200"/>
              <a:buFont typeface="Arial"/>
              <a:buNone/>
            </a:pPr>
            <a:endParaRPr sz="1200" b="0" i="0" u="none" strike="noStrike" cap="none">
              <a:solidFill>
                <a:srgbClr val="00B05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B050"/>
              </a:solidFill>
              <a:latin typeface="Arial"/>
              <a:ea typeface="Arial"/>
              <a:cs typeface="Arial"/>
              <a:sym typeface="Arial"/>
            </a:endParaRPr>
          </a:p>
        </p:txBody>
      </p:sp>
      <p:sp>
        <p:nvSpPr>
          <p:cNvPr id="204" name="Google Shape;204;p16"/>
          <p:cNvSpPr/>
          <p:nvPr/>
        </p:nvSpPr>
        <p:spPr>
          <a:xfrm>
            <a:off x="700625" y="4049400"/>
            <a:ext cx="7224900" cy="495300"/>
          </a:xfrm>
          <a:prstGeom prst="rect">
            <a:avLst/>
          </a:prstGeom>
          <a:solidFill>
            <a:srgbClr val="F2F2F2"/>
          </a:solidFill>
          <a:ln w="25400" cap="flat" cmpd="sng">
            <a:solidFill>
              <a:schemeClr val="dk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B05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r>
              <a:rPr lang="en" sz="1400" b="1" i="0" u="none" strike="noStrike" cap="none">
                <a:solidFill>
                  <a:srgbClr val="00B050"/>
                </a:solidFill>
                <a:latin typeface="Arial"/>
                <a:ea typeface="Arial"/>
                <a:cs typeface="Arial"/>
                <a:sym typeface="Arial"/>
              </a:rPr>
              <a:t>If you wish to get involved, email us! </a:t>
            </a:r>
            <a:r>
              <a:rPr lang="en" sz="1400" b="1" i="0" u="sng" strike="noStrike" cap="none">
                <a:solidFill>
                  <a:schemeClr val="hlink"/>
                </a:solidFill>
                <a:latin typeface="Arial"/>
                <a:ea typeface="Arial"/>
                <a:cs typeface="Arial"/>
                <a:sym typeface="Arial"/>
                <a:hlinkClick r:id="rId4"/>
              </a:rPr>
              <a:t>HSA@sspeterandpaulrc.org</a:t>
            </a:r>
            <a:endParaRPr sz="1400" b="1" i="0" u="none" strike="noStrike" cap="none">
              <a:solidFill>
                <a:srgbClr val="00B05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400"/>
              <a:buFont typeface="Arial"/>
              <a:buNone/>
            </a:pPr>
            <a:endParaRPr sz="1400" b="1" i="0" u="none" strike="noStrike" cap="none">
              <a:solidFill>
                <a:srgbClr val="00B050"/>
              </a:solidFill>
              <a:latin typeface="Arial"/>
              <a:ea typeface="Arial"/>
              <a:cs typeface="Arial"/>
              <a:sym typeface="Aria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17"/>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fontScale="90000"/>
          </a:bodyPr>
          <a:lstStyle/>
          <a:p>
            <a:pPr marL="0" lvl="0" indent="0" algn="ctr" rtl="0">
              <a:lnSpc>
                <a:spcPct val="100000"/>
              </a:lnSpc>
              <a:spcBef>
                <a:spcPts val="0"/>
              </a:spcBef>
              <a:spcAft>
                <a:spcPts val="0"/>
              </a:spcAft>
              <a:buClr>
                <a:schemeClr val="dk1"/>
              </a:buClr>
              <a:buSzPct val="29729"/>
              <a:buFont typeface="Arial"/>
              <a:buNone/>
            </a:pPr>
            <a:r>
              <a:rPr lang="en" sz="3700">
                <a:solidFill>
                  <a:schemeClr val="lt1"/>
                </a:solidFill>
                <a:latin typeface="Roboto Slab Medium"/>
                <a:ea typeface="Roboto Slab Medium"/>
                <a:cs typeface="Roboto Slab Medium"/>
                <a:sym typeface="Roboto Slab Medium"/>
              </a:rPr>
              <a:t>Thank you!</a:t>
            </a:r>
            <a:endParaRPr/>
          </a:p>
        </p:txBody>
      </p:sp>
      <p:sp>
        <p:nvSpPr>
          <p:cNvPr id="210" name="Google Shape;210;p17"/>
          <p:cNvSpPr txBox="1">
            <a:spLocks noGrp="1"/>
          </p:cNvSpPr>
          <p:nvPr>
            <p:ph type="body" idx="1"/>
          </p:nvPr>
        </p:nvSpPr>
        <p:spPr>
          <a:xfrm>
            <a:off x="127350" y="1291975"/>
            <a:ext cx="8520600" cy="3276900"/>
          </a:xfrm>
          <a:prstGeom prst="rect">
            <a:avLst/>
          </a:prstGeom>
          <a:noFill/>
          <a:ln>
            <a:noFill/>
          </a:ln>
        </p:spPr>
        <p:txBody>
          <a:bodyPr spcFirstLastPara="1" wrap="square" lIns="91425" tIns="91425" rIns="91425" bIns="91425" anchor="t" anchorCtr="0">
            <a:normAutofit fontScale="92500" lnSpcReduction="10000"/>
          </a:bodyPr>
          <a:lstStyle/>
          <a:p>
            <a:pPr marL="0" lvl="0" indent="0" algn="ctr" rtl="0">
              <a:lnSpc>
                <a:spcPct val="115000"/>
              </a:lnSpc>
              <a:spcBef>
                <a:spcPts val="0"/>
              </a:spcBef>
              <a:spcAft>
                <a:spcPts val="0"/>
              </a:spcAft>
              <a:buSzPct val="57142"/>
              <a:buNone/>
            </a:pPr>
            <a:r>
              <a:rPr lang="en" sz="3150">
                <a:solidFill>
                  <a:schemeClr val="lt1"/>
                </a:solidFill>
                <a:latin typeface="Roboto Slab"/>
                <a:ea typeface="Roboto Slab"/>
                <a:cs typeface="Roboto Slab"/>
                <a:sym typeface="Roboto Slab"/>
              </a:rPr>
              <a:t>We look forward to seeing you at the next HSA meeting in November </a:t>
            </a:r>
            <a:endParaRPr sz="3150">
              <a:solidFill>
                <a:schemeClr val="lt1"/>
              </a:solidFill>
              <a:latin typeface="Roboto Slab"/>
              <a:ea typeface="Roboto Slab"/>
              <a:cs typeface="Roboto Slab"/>
              <a:sym typeface="Roboto Slab"/>
            </a:endParaRPr>
          </a:p>
          <a:p>
            <a:pPr marL="0" lvl="0" indent="0" algn="l" rtl="0">
              <a:lnSpc>
                <a:spcPct val="115000"/>
              </a:lnSpc>
              <a:spcBef>
                <a:spcPts val="1200"/>
              </a:spcBef>
              <a:spcAft>
                <a:spcPts val="0"/>
              </a:spcAft>
              <a:buSzPct val="105882"/>
              <a:buNone/>
            </a:pPr>
            <a:endParaRPr sz="1700">
              <a:solidFill>
                <a:schemeClr val="lt1"/>
              </a:solidFill>
              <a:latin typeface="Arial"/>
              <a:ea typeface="Arial"/>
              <a:cs typeface="Arial"/>
              <a:sym typeface="Arial"/>
            </a:endParaRPr>
          </a:p>
          <a:p>
            <a:pPr marL="0" lvl="0" indent="0" algn="l" rtl="0">
              <a:lnSpc>
                <a:spcPct val="115000"/>
              </a:lnSpc>
              <a:spcBef>
                <a:spcPts val="1200"/>
              </a:spcBef>
              <a:spcAft>
                <a:spcPts val="0"/>
              </a:spcAft>
              <a:buSzPct val="105882"/>
              <a:buNone/>
            </a:pPr>
            <a:r>
              <a:rPr lang="en" sz="1700">
                <a:solidFill>
                  <a:schemeClr val="lt1"/>
                </a:solidFill>
                <a:latin typeface="Arial"/>
                <a:ea typeface="Arial"/>
                <a:cs typeface="Arial"/>
                <a:sym typeface="Arial"/>
              </a:rPr>
              <a:t>HSA Website:		</a:t>
            </a:r>
            <a:r>
              <a:rPr lang="en" sz="1700" u="sng">
                <a:solidFill>
                  <a:schemeClr val="lt1"/>
                </a:solidFill>
                <a:latin typeface="Arial"/>
                <a:ea typeface="Arial"/>
                <a:cs typeface="Arial"/>
                <a:sym typeface="Arial"/>
                <a:hlinkClick r:id="rId3">
                  <a:extLst>
                    <a:ext uri="{A12FA001-AC4F-418D-AE19-62706E023703}">
                      <ahyp:hlinkClr xmlns:ahyp="http://schemas.microsoft.com/office/drawing/2018/hyperlinkcolor" val="tx"/>
                    </a:ext>
                  </a:extLst>
                </a:hlinkClick>
              </a:rPr>
              <a:t>https://sspeterandpaulhsa.org/</a:t>
            </a:r>
            <a:endParaRPr sz="1700" u="sng">
              <a:solidFill>
                <a:schemeClr val="lt1"/>
              </a:solidFill>
              <a:latin typeface="Arial"/>
              <a:ea typeface="Arial"/>
              <a:cs typeface="Arial"/>
              <a:sym typeface="Arial"/>
            </a:endParaRPr>
          </a:p>
          <a:p>
            <a:pPr marL="0" lvl="0" indent="0" algn="l" rtl="0">
              <a:lnSpc>
                <a:spcPct val="115000"/>
              </a:lnSpc>
              <a:spcBef>
                <a:spcPts val="1200"/>
              </a:spcBef>
              <a:spcAft>
                <a:spcPts val="0"/>
              </a:spcAft>
              <a:buSzPct val="105882"/>
              <a:buNone/>
            </a:pPr>
            <a:r>
              <a:rPr lang="en" sz="1700">
                <a:solidFill>
                  <a:schemeClr val="lt1"/>
                </a:solidFill>
                <a:latin typeface="Arial"/>
                <a:ea typeface="Arial"/>
                <a:cs typeface="Arial"/>
                <a:sym typeface="Arial"/>
              </a:rPr>
              <a:t>Contact Us:</a:t>
            </a:r>
            <a:r>
              <a:rPr lang="en" sz="1700">
                <a:solidFill>
                  <a:schemeClr val="hlink"/>
                </a:solidFill>
                <a:latin typeface="Arial"/>
                <a:ea typeface="Arial"/>
                <a:cs typeface="Arial"/>
                <a:sym typeface="Arial"/>
              </a:rPr>
              <a:t>		</a:t>
            </a:r>
            <a:r>
              <a:rPr lang="en" sz="1700" u="sng">
                <a:solidFill>
                  <a:schemeClr val="hlink"/>
                </a:solidFill>
                <a:latin typeface="Arial"/>
                <a:ea typeface="Arial"/>
                <a:cs typeface="Arial"/>
                <a:sym typeface="Arial"/>
                <a:hlinkClick r:id="rId4"/>
              </a:rPr>
              <a:t>hsa@sspeterandpaulrc.org</a:t>
            </a:r>
            <a:endParaRPr sz="1700" u="sng">
              <a:solidFill>
                <a:schemeClr val="lt1"/>
              </a:solidFill>
              <a:latin typeface="Arial"/>
              <a:ea typeface="Arial"/>
              <a:cs typeface="Arial"/>
              <a:sym typeface="Arial"/>
            </a:endParaRPr>
          </a:p>
          <a:p>
            <a:pPr marL="0" lvl="0" indent="0" algn="l" rtl="0">
              <a:lnSpc>
                <a:spcPct val="115000"/>
              </a:lnSpc>
              <a:spcBef>
                <a:spcPts val="1200"/>
              </a:spcBef>
              <a:spcAft>
                <a:spcPts val="0"/>
              </a:spcAft>
              <a:buSzPct val="105882"/>
              <a:buNone/>
            </a:pPr>
            <a:r>
              <a:rPr lang="en" sz="1700">
                <a:solidFill>
                  <a:schemeClr val="lt1"/>
                </a:solidFill>
              </a:rPr>
              <a:t>Instagram:                @sspphsa</a:t>
            </a:r>
            <a:endParaRPr sz="1700">
              <a:solidFill>
                <a:schemeClr val="lt1"/>
              </a:solidFill>
            </a:endParaRPr>
          </a:p>
          <a:p>
            <a:pPr marL="0" lvl="0" indent="0" algn="ctr" rtl="0">
              <a:lnSpc>
                <a:spcPct val="90000"/>
              </a:lnSpc>
              <a:spcBef>
                <a:spcPts val="1200"/>
              </a:spcBef>
              <a:spcAft>
                <a:spcPts val="0"/>
              </a:spcAft>
              <a:buClr>
                <a:schemeClr val="dk1"/>
              </a:buClr>
              <a:buSzPct val="49352"/>
              <a:buFont typeface="Arial"/>
              <a:buNone/>
            </a:pPr>
            <a:r>
              <a:rPr lang="en" sz="1700">
                <a:solidFill>
                  <a:schemeClr val="lt1"/>
                </a:solidFill>
                <a:latin typeface="Arial"/>
                <a:ea typeface="Arial"/>
                <a:cs typeface="Arial"/>
                <a:sym typeface="Arial"/>
              </a:rPr>
              <a:t>If you are unable to attend in person, please tune in virtually from the HSA website</a:t>
            </a:r>
            <a:endParaRPr sz="1700">
              <a:solidFill>
                <a:schemeClr val="lt1"/>
              </a:solidFill>
              <a:latin typeface="Arial"/>
              <a:ea typeface="Arial"/>
              <a:cs typeface="Arial"/>
              <a:sym typeface="Arial"/>
            </a:endParaRPr>
          </a:p>
          <a:p>
            <a:pPr marL="0" lvl="0" indent="0" algn="ctr" rtl="0">
              <a:lnSpc>
                <a:spcPct val="115000"/>
              </a:lnSpc>
              <a:spcBef>
                <a:spcPts val="0"/>
              </a:spcBef>
              <a:spcAft>
                <a:spcPts val="1200"/>
              </a:spcAft>
              <a:buSzPct val="60000"/>
              <a:buNone/>
            </a:pPr>
            <a:endParaRPr sz="3000">
              <a:solidFill>
                <a:schemeClr val="lt1"/>
              </a:solidFill>
              <a:latin typeface="Roboto Slab"/>
              <a:ea typeface="Roboto Slab"/>
              <a:cs typeface="Roboto Slab"/>
              <a:sym typeface="Roboto Slab"/>
            </a:endParaRPr>
          </a:p>
        </p:txBody>
      </p:sp>
      <p:pic>
        <p:nvPicPr>
          <p:cNvPr id="211" name="Google Shape;211;p17"/>
          <p:cNvPicPr preferRelativeResize="0"/>
          <p:nvPr/>
        </p:nvPicPr>
        <p:blipFill rotWithShape="1">
          <a:blip r:embed="rId5">
            <a:alphaModFix/>
          </a:blip>
          <a:srcRect l="29" r="28"/>
          <a:stretch/>
        </p:blipFill>
        <p:spPr>
          <a:xfrm>
            <a:off x="581856" y="222513"/>
            <a:ext cx="1017155" cy="1017728"/>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sp>
        <p:nvSpPr>
          <p:cNvPr id="69" name="Google Shape;69;p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630">
                <a:solidFill>
                  <a:schemeClr val="lt1"/>
                </a:solidFill>
                <a:latin typeface="Roboto Slab Medium"/>
                <a:ea typeface="Roboto Slab Medium"/>
                <a:cs typeface="Roboto Slab Medium"/>
                <a:sym typeface="Roboto Slab Medium"/>
              </a:rPr>
              <a:t>Agenda</a:t>
            </a:r>
            <a:endParaRPr sz="3630">
              <a:solidFill>
                <a:schemeClr val="lt1"/>
              </a:solidFill>
              <a:latin typeface="Roboto Slab Medium"/>
              <a:ea typeface="Roboto Slab Medium"/>
              <a:cs typeface="Roboto Slab Medium"/>
              <a:sym typeface="Roboto Slab Medium"/>
            </a:endParaRPr>
          </a:p>
          <a:p>
            <a:pPr marL="0" lvl="0" indent="0" algn="l" rtl="0">
              <a:lnSpc>
                <a:spcPct val="100000"/>
              </a:lnSpc>
              <a:spcBef>
                <a:spcPts val="0"/>
              </a:spcBef>
              <a:spcAft>
                <a:spcPts val="0"/>
              </a:spcAft>
              <a:buSzPts val="990"/>
              <a:buNone/>
            </a:pPr>
            <a:endParaRPr sz="2520"/>
          </a:p>
        </p:txBody>
      </p:sp>
      <p:sp>
        <p:nvSpPr>
          <p:cNvPr id="70" name="Google Shape;70;p3"/>
          <p:cNvSpPr txBox="1">
            <a:spLocks noGrp="1"/>
          </p:cNvSpPr>
          <p:nvPr>
            <p:ph type="body" idx="1"/>
          </p:nvPr>
        </p:nvSpPr>
        <p:spPr>
          <a:xfrm>
            <a:off x="311700" y="921225"/>
            <a:ext cx="8520600" cy="39768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ts val="1800"/>
              <a:buNone/>
            </a:pPr>
            <a:endParaRPr sz="2800">
              <a:solidFill>
                <a:schemeClr val="lt1"/>
              </a:solidFill>
              <a:latin typeface="Roboto Slab"/>
              <a:ea typeface="Roboto Slab"/>
              <a:cs typeface="Roboto Slab"/>
              <a:sym typeface="Roboto Slab"/>
            </a:endParaRPr>
          </a:p>
          <a:p>
            <a:pPr marL="457200" lvl="0" indent="-406400" algn="l" rtl="0">
              <a:lnSpc>
                <a:spcPct val="115000"/>
              </a:lnSpc>
              <a:spcBef>
                <a:spcPts val="1200"/>
              </a:spcBef>
              <a:spcAft>
                <a:spcPts val="0"/>
              </a:spcAft>
              <a:buClr>
                <a:schemeClr val="lt1"/>
              </a:buClr>
              <a:buSzPts val="2800"/>
              <a:buFont typeface="Roboto Slab"/>
              <a:buChar char="●"/>
            </a:pPr>
            <a:r>
              <a:rPr lang="en" sz="2800">
                <a:solidFill>
                  <a:schemeClr val="lt1"/>
                </a:solidFill>
                <a:latin typeface="Roboto Slab"/>
                <a:ea typeface="Roboto Slab"/>
                <a:cs typeface="Roboto Slab"/>
                <a:sym typeface="Roboto Slab"/>
              </a:rPr>
              <a:t>Welcome</a:t>
            </a:r>
            <a:endParaRPr sz="2800">
              <a:solidFill>
                <a:schemeClr val="lt1"/>
              </a:solidFill>
              <a:latin typeface="Roboto Slab"/>
              <a:ea typeface="Roboto Slab"/>
              <a:cs typeface="Roboto Slab"/>
              <a:sym typeface="Roboto Slab"/>
            </a:endParaRPr>
          </a:p>
          <a:p>
            <a:pPr marL="457200" lvl="0" indent="-406400" algn="l" rtl="0">
              <a:lnSpc>
                <a:spcPct val="115000"/>
              </a:lnSpc>
              <a:spcBef>
                <a:spcPts val="1200"/>
              </a:spcBef>
              <a:spcAft>
                <a:spcPts val="0"/>
              </a:spcAft>
              <a:buClr>
                <a:schemeClr val="lt1"/>
              </a:buClr>
              <a:buSzPts val="2800"/>
              <a:buFont typeface="Roboto Slab"/>
              <a:buChar char="●"/>
            </a:pPr>
            <a:r>
              <a:rPr lang="en" sz="2800">
                <a:solidFill>
                  <a:schemeClr val="lt1"/>
                </a:solidFill>
                <a:latin typeface="Roboto Slab"/>
                <a:ea typeface="Roboto Slab"/>
                <a:cs typeface="Roboto Slab"/>
                <a:sym typeface="Roboto Slab"/>
              </a:rPr>
              <a:t>Golf Outing Update</a:t>
            </a:r>
            <a:endParaRPr sz="2800">
              <a:solidFill>
                <a:schemeClr val="lt1"/>
              </a:solidFill>
              <a:latin typeface="Roboto Slab"/>
              <a:ea typeface="Roboto Slab"/>
              <a:cs typeface="Roboto Slab"/>
              <a:sym typeface="Roboto Slab"/>
            </a:endParaRPr>
          </a:p>
          <a:p>
            <a:pPr marL="457200" lvl="0" indent="-406400" algn="l" rtl="0">
              <a:lnSpc>
                <a:spcPct val="115000"/>
              </a:lnSpc>
              <a:spcBef>
                <a:spcPts val="0"/>
              </a:spcBef>
              <a:spcAft>
                <a:spcPts val="0"/>
              </a:spcAft>
              <a:buClr>
                <a:schemeClr val="lt1"/>
              </a:buClr>
              <a:buSzPts val="2800"/>
              <a:buFont typeface="Roboto Slab"/>
              <a:buChar char="●"/>
            </a:pPr>
            <a:r>
              <a:rPr lang="en" sz="2800">
                <a:solidFill>
                  <a:schemeClr val="lt1"/>
                </a:solidFill>
                <a:latin typeface="Roboto Slab"/>
                <a:ea typeface="Roboto Slab"/>
                <a:cs typeface="Roboto Slab"/>
                <a:sym typeface="Roboto Slab"/>
              </a:rPr>
              <a:t>Board of Limited Jurisdiction Introduction</a:t>
            </a:r>
            <a:endParaRPr sz="2800">
              <a:solidFill>
                <a:schemeClr val="lt1"/>
              </a:solidFill>
              <a:latin typeface="Roboto Slab"/>
              <a:ea typeface="Roboto Slab"/>
              <a:cs typeface="Roboto Slab"/>
              <a:sym typeface="Roboto Slab"/>
            </a:endParaRPr>
          </a:p>
          <a:p>
            <a:pPr marL="457200" lvl="0" indent="-406400" algn="l" rtl="0">
              <a:lnSpc>
                <a:spcPct val="115000"/>
              </a:lnSpc>
              <a:spcBef>
                <a:spcPts val="0"/>
              </a:spcBef>
              <a:spcAft>
                <a:spcPts val="0"/>
              </a:spcAft>
              <a:buClr>
                <a:schemeClr val="lt1"/>
              </a:buClr>
              <a:buSzPts val="2800"/>
              <a:buFont typeface="Roboto Slab"/>
              <a:buChar char="●"/>
            </a:pPr>
            <a:r>
              <a:rPr lang="en" sz="2800">
                <a:solidFill>
                  <a:schemeClr val="lt1"/>
                </a:solidFill>
                <a:latin typeface="Roboto Slab"/>
                <a:ea typeface="Roboto Slab"/>
                <a:cs typeface="Roboto Slab"/>
                <a:sym typeface="Roboto Slab"/>
              </a:rPr>
              <a:t>School Update</a:t>
            </a:r>
            <a:endParaRPr sz="2800">
              <a:solidFill>
                <a:schemeClr val="lt1"/>
              </a:solidFill>
              <a:latin typeface="Roboto Slab"/>
              <a:ea typeface="Roboto Slab"/>
              <a:cs typeface="Roboto Slab"/>
              <a:sym typeface="Roboto Slab"/>
            </a:endParaRPr>
          </a:p>
          <a:p>
            <a:pPr marL="457200" lvl="0" indent="-406400" algn="l" rtl="0">
              <a:lnSpc>
                <a:spcPct val="115000"/>
              </a:lnSpc>
              <a:spcBef>
                <a:spcPts val="0"/>
              </a:spcBef>
              <a:spcAft>
                <a:spcPts val="0"/>
              </a:spcAft>
              <a:buClr>
                <a:schemeClr val="lt1"/>
              </a:buClr>
              <a:buSzPts val="2800"/>
              <a:buFont typeface="Roboto Slab"/>
              <a:buChar char="●"/>
            </a:pPr>
            <a:r>
              <a:rPr lang="en" sz="2800">
                <a:solidFill>
                  <a:schemeClr val="lt1"/>
                </a:solidFill>
                <a:latin typeface="Roboto Slab"/>
                <a:ea typeface="Roboto Slab"/>
                <a:cs typeface="Roboto Slab"/>
                <a:sym typeface="Roboto Slab"/>
              </a:rPr>
              <a:t>Advancement Office</a:t>
            </a:r>
            <a:endParaRPr sz="2800">
              <a:solidFill>
                <a:schemeClr val="lt1"/>
              </a:solidFill>
              <a:latin typeface="Roboto Slab"/>
              <a:ea typeface="Roboto Slab"/>
              <a:cs typeface="Roboto Slab"/>
              <a:sym typeface="Roboto Slab"/>
            </a:endParaRPr>
          </a:p>
          <a:p>
            <a:pPr marL="457200" lvl="0" indent="-406400" algn="l" rtl="0">
              <a:lnSpc>
                <a:spcPct val="115000"/>
              </a:lnSpc>
              <a:spcBef>
                <a:spcPts val="0"/>
              </a:spcBef>
              <a:spcAft>
                <a:spcPts val="0"/>
              </a:spcAft>
              <a:buClr>
                <a:schemeClr val="lt1"/>
              </a:buClr>
              <a:buSzPts val="2800"/>
              <a:buFont typeface="Roboto Slab"/>
              <a:buChar char="●"/>
            </a:pPr>
            <a:r>
              <a:rPr lang="en" sz="2800">
                <a:solidFill>
                  <a:schemeClr val="lt1"/>
                </a:solidFill>
                <a:latin typeface="Roboto Slab"/>
                <a:ea typeface="Roboto Slab"/>
                <a:cs typeface="Roboto Slab"/>
                <a:sym typeface="Roboto Slab"/>
              </a:rPr>
              <a:t>Home &amp; School Association</a:t>
            </a:r>
            <a:endParaRPr sz="2800">
              <a:solidFill>
                <a:schemeClr val="lt1"/>
              </a:solidFill>
              <a:latin typeface="Roboto Slab"/>
              <a:ea typeface="Roboto Slab"/>
              <a:cs typeface="Roboto Slab"/>
              <a:sym typeface="Roboto Slab"/>
            </a:endParaRPr>
          </a:p>
          <a:p>
            <a:pPr marL="457200" lvl="0" indent="0" algn="l" rtl="0">
              <a:lnSpc>
                <a:spcPct val="115000"/>
              </a:lnSpc>
              <a:spcBef>
                <a:spcPts val="1200"/>
              </a:spcBef>
              <a:spcAft>
                <a:spcPts val="1200"/>
              </a:spcAft>
              <a:buSzPts val="1800"/>
              <a:buNone/>
            </a:pPr>
            <a:endParaRPr sz="2800">
              <a:solidFill>
                <a:schemeClr val="lt1"/>
              </a:solidFill>
              <a:latin typeface="Roboto Slab"/>
              <a:ea typeface="Roboto Slab"/>
              <a:cs typeface="Roboto Slab"/>
              <a:sym typeface="Roboto Slab"/>
            </a:endParaRPr>
          </a:p>
        </p:txBody>
      </p:sp>
      <p:pic>
        <p:nvPicPr>
          <p:cNvPr id="71" name="Google Shape;71;p3"/>
          <p:cNvPicPr preferRelativeResize="0"/>
          <p:nvPr/>
        </p:nvPicPr>
        <p:blipFill rotWithShape="1">
          <a:blip r:embed="rId3">
            <a:alphaModFix/>
          </a:blip>
          <a:srcRect/>
          <a:stretch/>
        </p:blipFill>
        <p:spPr>
          <a:xfrm>
            <a:off x="267618" y="147025"/>
            <a:ext cx="1005450" cy="10054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g7a410f43713ee7eb_0"/>
          <p:cNvSpPr txBox="1">
            <a:spLocks noGrp="1"/>
          </p:cNvSpPr>
          <p:nvPr>
            <p:ph type="title"/>
          </p:nvPr>
        </p:nvSpPr>
        <p:spPr>
          <a:xfrm>
            <a:off x="609600" y="451600"/>
            <a:ext cx="8520600" cy="3963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200"/>
              </a:spcAft>
              <a:buClr>
                <a:schemeClr val="dk1"/>
              </a:buClr>
              <a:buSzPts val="1100"/>
              <a:buFont typeface="Arial"/>
              <a:buNone/>
            </a:pPr>
            <a:r>
              <a:rPr lang="en" sz="4000" b="1">
                <a:solidFill>
                  <a:schemeClr val="lt1"/>
                </a:solidFill>
                <a:latin typeface="Roboto Slab"/>
                <a:ea typeface="Roboto Slab"/>
                <a:cs typeface="Roboto Slab"/>
                <a:sym typeface="Roboto Slab"/>
              </a:rPr>
              <a:t>Monsignor Foley Golf Outing</a:t>
            </a:r>
            <a:endParaRPr sz="4000" b="1"/>
          </a:p>
        </p:txBody>
      </p:sp>
      <p:sp>
        <p:nvSpPr>
          <p:cNvPr id="77" name="Google Shape;77;g7a410f43713ee7eb_0"/>
          <p:cNvSpPr txBox="1">
            <a:spLocks noGrp="1"/>
          </p:cNvSpPr>
          <p:nvPr>
            <p:ph type="body" idx="1"/>
          </p:nvPr>
        </p:nvSpPr>
        <p:spPr>
          <a:xfrm>
            <a:off x="-306359" y="574625"/>
            <a:ext cx="8520600" cy="3416400"/>
          </a:xfrm>
          <a:prstGeom prst="rect">
            <a:avLst/>
          </a:prstGeom>
          <a:noFill/>
          <a:ln>
            <a:noFill/>
          </a:ln>
        </p:spPr>
        <p:txBody>
          <a:bodyPr spcFirstLastPara="1" wrap="square" lIns="91425" tIns="91425" rIns="91425" bIns="91425" anchor="t" anchorCtr="0">
            <a:normAutofit lnSpcReduction="10000"/>
          </a:bodyPr>
          <a:lstStyle/>
          <a:p>
            <a:pPr marL="0" lvl="0" indent="0" algn="l" rtl="0">
              <a:lnSpc>
                <a:spcPct val="115000"/>
              </a:lnSpc>
              <a:spcBef>
                <a:spcPts val="0"/>
              </a:spcBef>
              <a:spcAft>
                <a:spcPts val="0"/>
              </a:spcAft>
              <a:buClr>
                <a:schemeClr val="dk1"/>
              </a:buClr>
              <a:buSzPts val="1100"/>
              <a:buFont typeface="Arial"/>
              <a:buNone/>
            </a:pPr>
            <a:endParaRPr sz="2800">
              <a:solidFill>
                <a:schemeClr val="lt1"/>
              </a:solidFill>
              <a:latin typeface="Roboto Slab"/>
              <a:ea typeface="Roboto Slab"/>
              <a:cs typeface="Roboto Slab"/>
              <a:sym typeface="Roboto Slab"/>
            </a:endParaRPr>
          </a:p>
          <a:p>
            <a:pPr marL="914400" lvl="1" indent="-374650" algn="l" rtl="0">
              <a:lnSpc>
                <a:spcPct val="115000"/>
              </a:lnSpc>
              <a:spcBef>
                <a:spcPts val="1200"/>
              </a:spcBef>
              <a:spcAft>
                <a:spcPts val="0"/>
              </a:spcAft>
              <a:buClr>
                <a:schemeClr val="lt1"/>
              </a:buClr>
              <a:buSzPts val="2300"/>
              <a:buFont typeface="Roboto Slab"/>
              <a:buChar char="○"/>
            </a:pPr>
            <a:r>
              <a:rPr lang="en" sz="2300" b="1">
                <a:solidFill>
                  <a:schemeClr val="lt1"/>
                </a:solidFill>
                <a:latin typeface="Roboto Slab"/>
                <a:ea typeface="Roboto Slab"/>
                <a:cs typeface="Roboto Slab"/>
                <a:sym typeface="Roboto Slab"/>
              </a:rPr>
              <a:t>Monday, September 25th </a:t>
            </a:r>
            <a:r>
              <a:rPr lang="en" sz="2300">
                <a:solidFill>
                  <a:schemeClr val="lt1"/>
                </a:solidFill>
                <a:latin typeface="Roboto Slab"/>
                <a:ea typeface="Roboto Slab"/>
                <a:cs typeface="Roboto Slab"/>
                <a:sym typeface="Roboto Slab"/>
              </a:rPr>
              <a:t>at Penn Oaks </a:t>
            </a:r>
            <a:endParaRPr sz="2300">
              <a:solidFill>
                <a:schemeClr val="lt1"/>
              </a:solidFill>
              <a:latin typeface="Roboto Slab"/>
              <a:ea typeface="Roboto Slab"/>
              <a:cs typeface="Roboto Slab"/>
              <a:sym typeface="Roboto Slab"/>
            </a:endParaRPr>
          </a:p>
          <a:p>
            <a:pPr marL="1371600" lvl="2" indent="-374650" algn="l" rtl="0">
              <a:lnSpc>
                <a:spcPct val="115000"/>
              </a:lnSpc>
              <a:spcBef>
                <a:spcPts val="0"/>
              </a:spcBef>
              <a:spcAft>
                <a:spcPts val="0"/>
              </a:spcAft>
              <a:buClr>
                <a:schemeClr val="lt1"/>
              </a:buClr>
              <a:buSzPts val="2300"/>
              <a:buFont typeface="Roboto Slab"/>
              <a:buChar char="■"/>
            </a:pPr>
            <a:r>
              <a:rPr lang="en" sz="2300">
                <a:solidFill>
                  <a:schemeClr val="lt1"/>
                </a:solidFill>
                <a:latin typeface="Roboto Slab"/>
                <a:ea typeface="Roboto Slab"/>
                <a:cs typeface="Roboto Slab"/>
                <a:sym typeface="Roboto Slab"/>
              </a:rPr>
              <a:t>12:30 tee off and 5:30 PM dinner</a:t>
            </a:r>
            <a:endParaRPr sz="2300">
              <a:solidFill>
                <a:schemeClr val="lt1"/>
              </a:solidFill>
              <a:latin typeface="Roboto Slab"/>
              <a:ea typeface="Roboto Slab"/>
              <a:cs typeface="Roboto Slab"/>
              <a:sym typeface="Roboto Slab"/>
            </a:endParaRPr>
          </a:p>
          <a:p>
            <a:pPr marL="914400" lvl="1" indent="-374650" algn="l" rtl="0">
              <a:lnSpc>
                <a:spcPct val="115000"/>
              </a:lnSpc>
              <a:spcBef>
                <a:spcPts val="0"/>
              </a:spcBef>
              <a:spcAft>
                <a:spcPts val="0"/>
              </a:spcAft>
              <a:buClr>
                <a:schemeClr val="lt1"/>
              </a:buClr>
              <a:buSzPts val="2300"/>
              <a:buFont typeface="Roboto Slab"/>
              <a:buChar char="○"/>
            </a:pPr>
            <a:r>
              <a:rPr lang="en" sz="2300">
                <a:solidFill>
                  <a:schemeClr val="lt1"/>
                </a:solidFill>
                <a:latin typeface="Roboto Slab"/>
                <a:ea typeface="Roboto Slab"/>
                <a:cs typeface="Roboto Slab"/>
                <a:sym typeface="Roboto Slab"/>
              </a:rPr>
              <a:t>Thank you for your support!!</a:t>
            </a:r>
            <a:endParaRPr sz="2300">
              <a:solidFill>
                <a:schemeClr val="lt1"/>
              </a:solidFill>
              <a:latin typeface="Roboto Slab"/>
              <a:ea typeface="Roboto Slab"/>
              <a:cs typeface="Roboto Slab"/>
              <a:sym typeface="Roboto Slab"/>
            </a:endParaRPr>
          </a:p>
          <a:p>
            <a:pPr marL="914400" lvl="1" indent="-374650" algn="l" rtl="0">
              <a:lnSpc>
                <a:spcPct val="115000"/>
              </a:lnSpc>
              <a:spcBef>
                <a:spcPts val="0"/>
              </a:spcBef>
              <a:spcAft>
                <a:spcPts val="0"/>
              </a:spcAft>
              <a:buClr>
                <a:schemeClr val="lt1"/>
              </a:buClr>
              <a:buSzPts val="2300"/>
              <a:buFont typeface="Roboto Slab"/>
              <a:buChar char="○"/>
            </a:pPr>
            <a:r>
              <a:rPr lang="en" sz="2300">
                <a:solidFill>
                  <a:schemeClr val="lt1"/>
                </a:solidFill>
                <a:latin typeface="Roboto Slab"/>
                <a:ea typeface="Roboto Slab"/>
                <a:cs typeface="Roboto Slab"/>
                <a:sym typeface="Roboto Slab"/>
              </a:rPr>
              <a:t>Join us for cocktails &amp; dinner only - $100 per person</a:t>
            </a:r>
            <a:endParaRPr sz="2300">
              <a:solidFill>
                <a:schemeClr val="lt1"/>
              </a:solidFill>
              <a:latin typeface="Roboto Slab"/>
              <a:ea typeface="Roboto Slab"/>
              <a:cs typeface="Roboto Slab"/>
              <a:sym typeface="Roboto Slab"/>
            </a:endParaRPr>
          </a:p>
          <a:p>
            <a:pPr marL="914400" lvl="1" indent="-374650" algn="l" rtl="0">
              <a:lnSpc>
                <a:spcPct val="115000"/>
              </a:lnSpc>
              <a:spcBef>
                <a:spcPts val="0"/>
              </a:spcBef>
              <a:spcAft>
                <a:spcPts val="0"/>
              </a:spcAft>
              <a:buClr>
                <a:schemeClr val="lt1"/>
              </a:buClr>
              <a:buSzPts val="2300"/>
              <a:buFont typeface="Roboto Slab"/>
              <a:buChar char="○"/>
            </a:pPr>
            <a:r>
              <a:rPr lang="en" sz="2300">
                <a:solidFill>
                  <a:schemeClr val="lt1"/>
                </a:solidFill>
                <a:latin typeface="Roboto Slab"/>
                <a:ea typeface="Roboto Slab"/>
                <a:cs typeface="Roboto Slab"/>
                <a:sym typeface="Roboto Slab"/>
              </a:rPr>
              <a:t>Sponsor a teacher OR teacher table! </a:t>
            </a:r>
            <a:endParaRPr sz="2300">
              <a:solidFill>
                <a:schemeClr val="lt1"/>
              </a:solidFill>
              <a:latin typeface="Roboto Slab"/>
              <a:ea typeface="Roboto Slab"/>
              <a:cs typeface="Roboto Slab"/>
              <a:sym typeface="Roboto Slab"/>
            </a:endParaRPr>
          </a:p>
          <a:p>
            <a:pPr marL="914400" lvl="1" indent="-374650" algn="l" rtl="0">
              <a:lnSpc>
                <a:spcPct val="115000"/>
              </a:lnSpc>
              <a:spcBef>
                <a:spcPts val="0"/>
              </a:spcBef>
              <a:spcAft>
                <a:spcPts val="0"/>
              </a:spcAft>
              <a:buClr>
                <a:schemeClr val="lt1"/>
              </a:buClr>
              <a:buSzPts val="2300"/>
              <a:buFont typeface="Roboto Slab"/>
              <a:buChar char="○"/>
            </a:pPr>
            <a:r>
              <a:rPr lang="en" sz="2300">
                <a:solidFill>
                  <a:schemeClr val="lt1"/>
                </a:solidFill>
                <a:latin typeface="Roboto Slab"/>
                <a:ea typeface="Roboto Slab"/>
                <a:cs typeface="Roboto Slab"/>
                <a:sym typeface="Roboto Slab"/>
              </a:rPr>
              <a:t>Student dress down day 9/25</a:t>
            </a:r>
            <a:endParaRPr sz="2300">
              <a:solidFill>
                <a:schemeClr val="lt1"/>
              </a:solidFill>
              <a:latin typeface="Roboto Slab"/>
              <a:ea typeface="Roboto Slab"/>
              <a:cs typeface="Roboto Slab"/>
              <a:sym typeface="Roboto Slab"/>
            </a:endParaRPr>
          </a:p>
          <a:p>
            <a:pPr marL="914400" lvl="1" indent="-374650" algn="l" rtl="0">
              <a:lnSpc>
                <a:spcPct val="115000"/>
              </a:lnSpc>
              <a:spcBef>
                <a:spcPts val="0"/>
              </a:spcBef>
              <a:spcAft>
                <a:spcPts val="0"/>
              </a:spcAft>
              <a:buClr>
                <a:schemeClr val="lt1"/>
              </a:buClr>
              <a:buSzPts val="2300"/>
              <a:buFont typeface="Roboto Slab"/>
              <a:buChar char="○"/>
            </a:pPr>
            <a:r>
              <a:rPr lang="en" sz="2300">
                <a:solidFill>
                  <a:schemeClr val="lt1"/>
                </a:solidFill>
                <a:latin typeface="Roboto Slab"/>
                <a:ea typeface="Roboto Slab"/>
                <a:cs typeface="Roboto Slab"/>
                <a:sym typeface="Roboto Slab"/>
              </a:rPr>
              <a:t>50/50 raffle, 💎earring raffle &amp; Phillies basket </a:t>
            </a:r>
            <a:endParaRPr sz="2300">
              <a:solidFill>
                <a:schemeClr val="lt1"/>
              </a:solidFill>
              <a:latin typeface="Roboto Slab"/>
              <a:ea typeface="Roboto Slab"/>
              <a:cs typeface="Roboto Slab"/>
              <a:sym typeface="Roboto Slab"/>
            </a:endParaRPr>
          </a:p>
        </p:txBody>
      </p:sp>
      <p:sp>
        <p:nvSpPr>
          <p:cNvPr id="78" name="Google Shape;78;g7a410f43713ee7eb_0"/>
          <p:cNvSpPr txBox="1"/>
          <p:nvPr/>
        </p:nvSpPr>
        <p:spPr>
          <a:xfrm>
            <a:off x="609600" y="4568880"/>
            <a:ext cx="7315200" cy="10506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Clr>
                <a:srgbClr val="000000"/>
              </a:buClr>
              <a:buSzPts val="2800"/>
              <a:buFont typeface="Arial"/>
              <a:buNone/>
            </a:pPr>
            <a:r>
              <a:rPr lang="en" sz="2800">
                <a:solidFill>
                  <a:srgbClr val="FFFFFF"/>
                </a:solidFill>
              </a:rPr>
              <a:t>https://SSPPGolfOuting.givesmart.com</a:t>
            </a:r>
            <a:endParaRPr sz="2800">
              <a:solidFill>
                <a:srgbClr val="FFFFFF"/>
              </a:solidFill>
            </a:endParaRPr>
          </a:p>
          <a:p>
            <a:pPr marL="0" marR="0" lvl="0" indent="0" algn="ctr" rtl="0">
              <a:lnSpc>
                <a:spcPct val="100000"/>
              </a:lnSpc>
              <a:spcBef>
                <a:spcPts val="0"/>
              </a:spcBef>
              <a:spcAft>
                <a:spcPts val="0"/>
              </a:spcAft>
              <a:buClr>
                <a:srgbClr val="000000"/>
              </a:buClr>
              <a:buSzPts val="2800"/>
              <a:buFont typeface="Arial"/>
              <a:buNone/>
            </a:pPr>
            <a:endParaRPr sz="2800">
              <a:solidFill>
                <a:srgbClr val="FFFFFF"/>
              </a:solidFill>
            </a:endParaRPr>
          </a:p>
        </p:txBody>
      </p:sp>
      <p:sp>
        <p:nvSpPr>
          <p:cNvPr id="79" name="Google Shape;79;g7a410f43713ee7eb_0"/>
          <p:cNvSpPr txBox="1"/>
          <p:nvPr/>
        </p:nvSpPr>
        <p:spPr>
          <a:xfrm>
            <a:off x="-2201333" y="178330"/>
            <a:ext cx="7315200" cy="3963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pic>
        <p:nvPicPr>
          <p:cNvPr id="80" name="Google Shape;80;g7a410f43713ee7eb_0"/>
          <p:cNvPicPr preferRelativeResize="0"/>
          <p:nvPr/>
        </p:nvPicPr>
        <p:blipFill rotWithShape="1">
          <a:blip r:embed="rId3">
            <a:alphaModFix/>
          </a:blip>
          <a:srcRect/>
          <a:stretch/>
        </p:blipFill>
        <p:spPr>
          <a:xfrm>
            <a:off x="267618" y="147025"/>
            <a:ext cx="1005450" cy="1005450"/>
          </a:xfrm>
          <a:prstGeom prst="rect">
            <a:avLst/>
          </a:prstGeom>
          <a:noFill/>
          <a:ln>
            <a:noFill/>
          </a:ln>
        </p:spPr>
      </p:pic>
      <p:pic>
        <p:nvPicPr>
          <p:cNvPr id="81" name="Google Shape;81;g7a410f43713ee7eb_0"/>
          <p:cNvPicPr preferRelativeResize="0"/>
          <p:nvPr/>
        </p:nvPicPr>
        <p:blipFill>
          <a:blip r:embed="rId4">
            <a:alphaModFix/>
          </a:blip>
          <a:stretch>
            <a:fillRect/>
          </a:stretch>
        </p:blipFill>
        <p:spPr>
          <a:xfrm>
            <a:off x="6991354" y="2854496"/>
            <a:ext cx="1714375" cy="1714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0"/>
        <p:cNvGrpSpPr/>
        <p:nvPr/>
      </p:nvGrpSpPr>
      <p:grpSpPr>
        <a:xfrm>
          <a:off x="0" y="0"/>
          <a:ext cx="0" cy="0"/>
          <a:chOff x="0" y="0"/>
          <a:chExt cx="0" cy="0"/>
        </a:xfrm>
      </p:grpSpPr>
      <p:sp>
        <p:nvSpPr>
          <p:cNvPr id="131" name="Google Shape;131;p9"/>
          <p:cNvSpPr txBox="1">
            <a:spLocks noGrp="1"/>
          </p:cNvSpPr>
          <p:nvPr>
            <p:ph type="ctrTitle"/>
          </p:nvPr>
        </p:nvSpPr>
        <p:spPr>
          <a:xfrm>
            <a:off x="311708" y="744575"/>
            <a:ext cx="8520600" cy="205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5200"/>
              <a:buNone/>
            </a:pPr>
            <a:r>
              <a:rPr lang="en" sz="4400" dirty="0">
                <a:solidFill>
                  <a:schemeClr val="lt1"/>
                </a:solidFill>
                <a:latin typeface="Roboto Slab Medium"/>
                <a:ea typeface="Roboto Slab Medium"/>
                <a:cs typeface="Roboto Slab Medium"/>
                <a:sym typeface="Roboto Slab Medium"/>
              </a:rPr>
              <a:t>BOLJ Update</a:t>
            </a:r>
            <a:endParaRPr sz="4400" dirty="0">
              <a:solidFill>
                <a:schemeClr val="lt1"/>
              </a:solidFill>
              <a:latin typeface="Roboto Slab Medium"/>
              <a:ea typeface="Roboto Slab Medium"/>
              <a:cs typeface="Roboto Slab Medium"/>
              <a:sym typeface="Roboto Slab Medium"/>
            </a:endParaRPr>
          </a:p>
        </p:txBody>
      </p:sp>
      <p:sp>
        <p:nvSpPr>
          <p:cNvPr id="132" name="Google Shape;132;p9"/>
          <p:cNvSpPr txBox="1">
            <a:spLocks noGrp="1"/>
          </p:cNvSpPr>
          <p:nvPr>
            <p:ph type="subTitle" idx="1"/>
          </p:nvPr>
        </p:nvSpPr>
        <p:spPr>
          <a:xfrm>
            <a:off x="311713" y="1468375"/>
            <a:ext cx="8520600" cy="792600"/>
          </a:xfrm>
          <a:prstGeom prst="rect">
            <a:avLst/>
          </a:prstGeom>
          <a:noFill/>
          <a:ln>
            <a:noFill/>
          </a:ln>
        </p:spPr>
        <p:txBody>
          <a:bodyPr spcFirstLastPara="1" wrap="square" lIns="91425" tIns="91425" rIns="91425" bIns="91425" anchor="t" anchorCtr="0">
            <a:normAutofit/>
          </a:bodyPr>
          <a:lstStyle/>
          <a:p>
            <a:pPr marL="0" lvl="0" indent="0" algn="ctr" rtl="0">
              <a:lnSpc>
                <a:spcPct val="100000"/>
              </a:lnSpc>
              <a:spcBef>
                <a:spcPts val="0"/>
              </a:spcBef>
              <a:spcAft>
                <a:spcPts val="0"/>
              </a:spcAft>
              <a:buSzPts val="2800"/>
              <a:buNone/>
            </a:pPr>
            <a:r>
              <a:rPr lang="en" sz="2400" dirty="0">
                <a:solidFill>
                  <a:schemeClr val="lt1"/>
                </a:solidFill>
                <a:latin typeface="Roboto Slab"/>
                <a:ea typeface="Roboto Slab"/>
                <a:cs typeface="Roboto Slab"/>
                <a:sym typeface="Roboto Slab"/>
              </a:rPr>
              <a:t>Mr. Dan McKinney</a:t>
            </a:r>
            <a:endParaRPr sz="2400" dirty="0">
              <a:solidFill>
                <a:schemeClr val="lt1"/>
              </a:solidFill>
              <a:latin typeface="Roboto Slab"/>
              <a:ea typeface="Roboto Slab"/>
              <a:cs typeface="Roboto Slab"/>
              <a:sym typeface="Roboto Slab"/>
            </a:endParaRPr>
          </a:p>
        </p:txBody>
      </p:sp>
      <p:pic>
        <p:nvPicPr>
          <p:cNvPr id="133" name="Google Shape;133;p9"/>
          <p:cNvPicPr preferRelativeResize="0"/>
          <p:nvPr/>
        </p:nvPicPr>
        <p:blipFill rotWithShape="1">
          <a:blip r:embed="rId3">
            <a:alphaModFix/>
          </a:blip>
          <a:srcRect l="29" r="28"/>
          <a:stretch/>
        </p:blipFill>
        <p:spPr>
          <a:xfrm>
            <a:off x="3315662" y="2196498"/>
            <a:ext cx="2426552" cy="2427899"/>
          </a:xfrm>
          <a:prstGeom prst="rect">
            <a:avLst/>
          </a:prstGeom>
          <a:noFill/>
          <a:ln>
            <a:noFill/>
          </a:ln>
        </p:spPr>
      </p:pic>
    </p:spTree>
    <p:extLst>
      <p:ext uri="{BB962C8B-B14F-4D97-AF65-F5344CB8AC3E}">
        <p14:creationId xmlns:p14="http://schemas.microsoft.com/office/powerpoint/2010/main" val="22150379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4"/>
          <p:cNvSpPr txBox="1">
            <a:spLocks noGrp="1"/>
          </p:cNvSpPr>
          <p:nvPr>
            <p:ph type="title"/>
          </p:nvPr>
        </p:nvSpPr>
        <p:spPr>
          <a:xfrm>
            <a:off x="522347" y="26426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630" dirty="0">
                <a:solidFill>
                  <a:schemeClr val="lt1"/>
                </a:solidFill>
                <a:latin typeface="Roboto Slab Medium"/>
                <a:ea typeface="Roboto Slab Medium"/>
                <a:cs typeface="Roboto Slab Medium"/>
                <a:sym typeface="Roboto Slab Medium"/>
              </a:rPr>
              <a:t>Board of Limited Jurisdiction</a:t>
            </a:r>
            <a:endParaRPr sz="3630" dirty="0">
              <a:solidFill>
                <a:schemeClr val="lt1"/>
              </a:solidFill>
              <a:latin typeface="Roboto Slab Medium"/>
              <a:ea typeface="Roboto Slab Medium"/>
              <a:cs typeface="Roboto Slab Medium"/>
              <a:sym typeface="Roboto Slab Medium"/>
            </a:endParaRPr>
          </a:p>
          <a:p>
            <a:pPr marL="0" lvl="0" indent="0" algn="ctr" rtl="0">
              <a:lnSpc>
                <a:spcPct val="100000"/>
              </a:lnSpc>
              <a:spcBef>
                <a:spcPts val="0"/>
              </a:spcBef>
              <a:spcAft>
                <a:spcPts val="0"/>
              </a:spcAft>
              <a:buSzPts val="990"/>
              <a:buNone/>
            </a:pPr>
            <a:endParaRPr sz="3630" dirty="0">
              <a:solidFill>
                <a:schemeClr val="lt1"/>
              </a:solidFill>
              <a:latin typeface="Roboto Slab Medium"/>
              <a:ea typeface="Roboto Slab Medium"/>
              <a:cs typeface="Roboto Slab Medium"/>
              <a:sym typeface="Roboto Slab Medium"/>
            </a:endParaRPr>
          </a:p>
          <a:p>
            <a:pPr marL="0" lvl="0" indent="0" algn="l" rtl="0">
              <a:lnSpc>
                <a:spcPct val="100000"/>
              </a:lnSpc>
              <a:spcBef>
                <a:spcPts val="0"/>
              </a:spcBef>
              <a:spcAft>
                <a:spcPts val="0"/>
              </a:spcAft>
              <a:buSzPts val="990"/>
              <a:buNone/>
            </a:pPr>
            <a:endParaRPr sz="2520" dirty="0"/>
          </a:p>
        </p:txBody>
      </p:sp>
      <p:sp>
        <p:nvSpPr>
          <p:cNvPr id="87" name="Google Shape;87;p4"/>
          <p:cNvSpPr txBox="1">
            <a:spLocks noGrp="1"/>
          </p:cNvSpPr>
          <p:nvPr>
            <p:ph type="body" idx="1"/>
          </p:nvPr>
        </p:nvSpPr>
        <p:spPr>
          <a:xfrm>
            <a:off x="592200" y="928590"/>
            <a:ext cx="8240100" cy="3862200"/>
          </a:xfrm>
          <a:prstGeom prst="rect">
            <a:avLst/>
          </a:prstGeom>
          <a:noFill/>
          <a:ln>
            <a:noFill/>
          </a:ln>
        </p:spPr>
        <p:txBody>
          <a:bodyPr spcFirstLastPara="1" wrap="square" lIns="91425" tIns="91425" rIns="91425" bIns="91425" anchor="t" anchorCtr="0">
            <a:normAutofit/>
          </a:bodyPr>
          <a:lstStyle/>
          <a:p>
            <a:pPr marL="0" lvl="0" indent="0" algn="l" rtl="0">
              <a:lnSpc>
                <a:spcPct val="115000"/>
              </a:lnSpc>
              <a:spcBef>
                <a:spcPts val="0"/>
              </a:spcBef>
              <a:spcAft>
                <a:spcPts val="0"/>
              </a:spcAft>
              <a:buSzPct val="69498"/>
              <a:buNone/>
            </a:pPr>
            <a:r>
              <a:rPr lang="en" sz="2400" dirty="0">
                <a:solidFill>
                  <a:schemeClr val="lt1"/>
                </a:solidFill>
                <a:latin typeface="Roboto Slab"/>
                <a:ea typeface="Roboto Slab"/>
                <a:cs typeface="Roboto Slab"/>
                <a:sym typeface="Roboto Slab"/>
              </a:rPr>
              <a:t>   </a:t>
            </a:r>
            <a:endParaRPr sz="2000" dirty="0">
              <a:solidFill>
                <a:schemeClr val="lt1"/>
              </a:solidFill>
              <a:latin typeface="Roboto Slab"/>
              <a:ea typeface="Roboto Slab"/>
              <a:cs typeface="Roboto Slab"/>
              <a:sym typeface="Roboto Slab"/>
            </a:endParaRPr>
          </a:p>
          <a:p>
            <a:pPr marL="457200" lvl="0" indent="0" algn="l" rtl="0">
              <a:lnSpc>
                <a:spcPct val="150000"/>
              </a:lnSpc>
              <a:spcBef>
                <a:spcPts val="1200"/>
              </a:spcBef>
              <a:spcAft>
                <a:spcPts val="0"/>
              </a:spcAft>
              <a:buSzPct val="88779"/>
              <a:buNone/>
            </a:pPr>
            <a:r>
              <a:rPr lang="en" dirty="0">
                <a:solidFill>
                  <a:schemeClr val="lt1"/>
                </a:solidFill>
                <a:latin typeface="Roboto Slab"/>
                <a:ea typeface="Roboto Slab"/>
                <a:cs typeface="Roboto Slab"/>
                <a:sym typeface="Roboto Slab"/>
              </a:rPr>
              <a:t>The board, with limited power of governance and in collaboration with the pastor and principal, is a participatory, policy making body ensuring that the finances of the school remain healthy, and ensures a course of education as prescribed by the Archdiocese of Philadelphia and the applicable policies, rules, and regulations of the Commonwealth of Pennsylvania.</a:t>
            </a:r>
            <a:endParaRPr dirty="0">
              <a:solidFill>
                <a:schemeClr val="lt1"/>
              </a:solidFill>
              <a:latin typeface="Roboto Slab"/>
              <a:ea typeface="Roboto Slab"/>
              <a:cs typeface="Roboto Slab"/>
              <a:sym typeface="Roboto Slab"/>
            </a:endParaRPr>
          </a:p>
          <a:p>
            <a:pPr marL="914400" lvl="0" indent="0" algn="l" rtl="0">
              <a:lnSpc>
                <a:spcPct val="115000"/>
              </a:lnSpc>
              <a:spcBef>
                <a:spcPts val="1200"/>
              </a:spcBef>
              <a:spcAft>
                <a:spcPts val="0"/>
              </a:spcAft>
              <a:buSzPct val="84606"/>
              <a:buNone/>
            </a:pPr>
            <a:endParaRPr sz="2000" dirty="0">
              <a:solidFill>
                <a:schemeClr val="lt1"/>
              </a:solidFill>
              <a:latin typeface="Roboto Slab"/>
              <a:ea typeface="Roboto Slab"/>
              <a:cs typeface="Roboto Slab"/>
              <a:sym typeface="Roboto Slab"/>
            </a:endParaRPr>
          </a:p>
          <a:p>
            <a:pPr marL="457200" lvl="0" indent="0" algn="l" rtl="0">
              <a:lnSpc>
                <a:spcPct val="115000"/>
              </a:lnSpc>
              <a:spcBef>
                <a:spcPts val="1200"/>
              </a:spcBef>
              <a:spcAft>
                <a:spcPts val="1200"/>
              </a:spcAft>
              <a:buSzPct val="84606"/>
              <a:buNone/>
            </a:pPr>
            <a:endParaRPr sz="2000" dirty="0">
              <a:solidFill>
                <a:schemeClr val="lt1"/>
              </a:solidFill>
              <a:latin typeface="Roboto Slab"/>
              <a:ea typeface="Roboto Slab"/>
              <a:cs typeface="Roboto Slab"/>
              <a:sym typeface="Roboto Slab"/>
            </a:endParaRPr>
          </a:p>
        </p:txBody>
      </p:sp>
      <p:pic>
        <p:nvPicPr>
          <p:cNvPr id="88" name="Google Shape;88;p4"/>
          <p:cNvPicPr preferRelativeResize="0"/>
          <p:nvPr/>
        </p:nvPicPr>
        <p:blipFill rotWithShape="1">
          <a:blip r:embed="rId3">
            <a:alphaModFix/>
          </a:blip>
          <a:srcRect/>
          <a:stretch/>
        </p:blipFill>
        <p:spPr>
          <a:xfrm>
            <a:off x="267618" y="147025"/>
            <a:ext cx="1005450" cy="1005450"/>
          </a:xfrm>
          <a:prstGeom prst="rect">
            <a:avLst/>
          </a:prstGeom>
          <a:noFill/>
          <a:ln>
            <a:noFill/>
          </a:ln>
        </p:spPr>
      </p:pic>
      <p:sp>
        <p:nvSpPr>
          <p:cNvPr id="89" name="Google Shape;89;p4"/>
          <p:cNvSpPr txBox="1"/>
          <p:nvPr/>
        </p:nvSpPr>
        <p:spPr>
          <a:xfrm>
            <a:off x="4564088" y="4154450"/>
            <a:ext cx="4135500" cy="523200"/>
          </a:xfrm>
          <a:prstGeom prst="rect">
            <a:avLst/>
          </a:prstGeom>
          <a:noFill/>
          <a:ln>
            <a:noFill/>
          </a:ln>
        </p:spPr>
        <p:txBody>
          <a:bodyPr spcFirstLastPara="1" wrap="square" lIns="91425" tIns="91425" rIns="91425" bIns="91425" anchor="t" anchorCtr="0">
            <a:spAutoFit/>
          </a:bodyPr>
          <a:lstStyle/>
          <a:p>
            <a:pPr marL="457200" marR="0" lvl="0" indent="-298450" algn="l" rtl="0">
              <a:lnSpc>
                <a:spcPct val="100000"/>
              </a:lnSpc>
              <a:spcBef>
                <a:spcPts val="0"/>
              </a:spcBef>
              <a:spcAft>
                <a:spcPts val="0"/>
              </a:spcAft>
              <a:buClr>
                <a:schemeClr val="lt1"/>
              </a:buClr>
              <a:buSzPts val="1100"/>
              <a:buFont typeface="Arial"/>
              <a:buChar char="-"/>
            </a:pPr>
            <a:r>
              <a:rPr lang="en" sz="1100" b="0" i="0" u="none" strike="noStrike" cap="none">
                <a:solidFill>
                  <a:schemeClr val="lt1"/>
                </a:solidFill>
                <a:latin typeface="Arial"/>
                <a:ea typeface="Arial"/>
                <a:cs typeface="Arial"/>
                <a:sym typeface="Arial"/>
              </a:rPr>
              <a:t>Catholic School Development Program, Est. Sept. 2010 Board of Limited Jurisdiction Operating Principles</a:t>
            </a:r>
            <a:endParaRPr sz="1100" b="0" i="0" u="none" strike="noStrike" cap="none">
              <a:solidFill>
                <a:schemeClr val="lt1"/>
              </a:solidFill>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5"/>
          <p:cNvSpPr txBox="1">
            <a:spLocks noGrp="1"/>
          </p:cNvSpPr>
          <p:nvPr>
            <p:ph type="title"/>
          </p:nvPr>
        </p:nvSpPr>
        <p:spPr>
          <a:xfrm>
            <a:off x="560646" y="248300"/>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630" dirty="0">
                <a:solidFill>
                  <a:schemeClr val="lt1"/>
                </a:solidFill>
                <a:latin typeface="Roboto Slab Medium"/>
                <a:ea typeface="Roboto Slab Medium"/>
                <a:cs typeface="Roboto Slab Medium"/>
                <a:sym typeface="Roboto Slab Medium"/>
              </a:rPr>
              <a:t>Board of Limited Jurisdiction</a:t>
            </a:r>
            <a:endParaRPr sz="3630" dirty="0">
              <a:solidFill>
                <a:schemeClr val="lt1"/>
              </a:solidFill>
              <a:latin typeface="Roboto Slab Medium"/>
              <a:ea typeface="Roboto Slab Medium"/>
              <a:cs typeface="Roboto Slab Medium"/>
              <a:sym typeface="Roboto Slab Medium"/>
            </a:endParaRPr>
          </a:p>
          <a:p>
            <a:pPr marL="0" lvl="0" indent="0" algn="ctr" rtl="0">
              <a:lnSpc>
                <a:spcPct val="100000"/>
              </a:lnSpc>
              <a:spcBef>
                <a:spcPts val="0"/>
              </a:spcBef>
              <a:spcAft>
                <a:spcPts val="0"/>
              </a:spcAft>
              <a:buSzPts val="990"/>
              <a:buNone/>
            </a:pPr>
            <a:endParaRPr sz="3630" dirty="0">
              <a:solidFill>
                <a:schemeClr val="lt1"/>
              </a:solidFill>
              <a:latin typeface="Roboto Slab Medium"/>
              <a:ea typeface="Roboto Slab Medium"/>
              <a:cs typeface="Roboto Slab Medium"/>
              <a:sym typeface="Roboto Slab Medium"/>
            </a:endParaRPr>
          </a:p>
          <a:p>
            <a:pPr marL="0" lvl="0" indent="0" algn="l" rtl="0">
              <a:lnSpc>
                <a:spcPct val="100000"/>
              </a:lnSpc>
              <a:spcBef>
                <a:spcPts val="0"/>
              </a:spcBef>
              <a:spcAft>
                <a:spcPts val="0"/>
              </a:spcAft>
              <a:buSzPts val="990"/>
              <a:buNone/>
            </a:pPr>
            <a:endParaRPr sz="2520" dirty="0"/>
          </a:p>
        </p:txBody>
      </p:sp>
      <p:sp>
        <p:nvSpPr>
          <p:cNvPr id="95" name="Google Shape;95;p5"/>
          <p:cNvSpPr txBox="1">
            <a:spLocks noGrp="1"/>
          </p:cNvSpPr>
          <p:nvPr>
            <p:ph type="body" idx="1"/>
          </p:nvPr>
        </p:nvSpPr>
        <p:spPr>
          <a:xfrm>
            <a:off x="602800" y="1443800"/>
            <a:ext cx="7503300" cy="3095100"/>
          </a:xfrm>
          <a:prstGeom prst="rect">
            <a:avLst/>
          </a:prstGeom>
          <a:noFill/>
          <a:ln>
            <a:noFill/>
          </a:ln>
        </p:spPr>
        <p:txBody>
          <a:bodyPr spcFirstLastPara="1" wrap="square" lIns="91425" tIns="91425" rIns="91425" bIns="91425" anchor="t" anchorCtr="0">
            <a:noAutofit/>
          </a:bodyPr>
          <a:lstStyle/>
          <a:p>
            <a:pPr marL="457200" lvl="0" indent="0" algn="l" rtl="0">
              <a:lnSpc>
                <a:spcPct val="95000"/>
              </a:lnSpc>
              <a:spcBef>
                <a:spcPts val="0"/>
              </a:spcBef>
              <a:spcAft>
                <a:spcPts val="0"/>
              </a:spcAft>
              <a:buSzPts val="358"/>
              <a:buNone/>
            </a:pPr>
            <a:r>
              <a:rPr lang="en" u="sng">
                <a:solidFill>
                  <a:schemeClr val="lt1"/>
                </a:solidFill>
                <a:latin typeface="Roboto Slab"/>
                <a:ea typeface="Roboto Slab"/>
                <a:cs typeface="Roboto Slab"/>
                <a:sym typeface="Roboto Slab"/>
              </a:rPr>
              <a:t>Committees</a:t>
            </a:r>
            <a:endParaRPr u="sng">
              <a:solidFill>
                <a:schemeClr val="lt1"/>
              </a:solidFill>
              <a:latin typeface="Roboto Slab"/>
              <a:ea typeface="Roboto Slab"/>
              <a:cs typeface="Roboto Slab"/>
              <a:sym typeface="Roboto Slab"/>
            </a:endParaRPr>
          </a:p>
          <a:p>
            <a:pPr marL="457200" lvl="0" indent="0" algn="l" rtl="0">
              <a:lnSpc>
                <a:spcPct val="80000"/>
              </a:lnSpc>
              <a:spcBef>
                <a:spcPts val="1200"/>
              </a:spcBef>
              <a:spcAft>
                <a:spcPts val="0"/>
              </a:spcAft>
              <a:buSzPts val="358"/>
              <a:buNone/>
            </a:pPr>
            <a:r>
              <a:rPr lang="en" sz="1500">
                <a:solidFill>
                  <a:schemeClr val="lt1"/>
                </a:solidFill>
                <a:latin typeface="Roboto Slab"/>
                <a:ea typeface="Roboto Slab"/>
                <a:cs typeface="Roboto Slab"/>
                <a:sym typeface="Roboto Slab"/>
              </a:rPr>
              <a:t>Finance | Facilities | Technology | Development | Marketing | Governance</a:t>
            </a:r>
            <a:endParaRPr sz="1500">
              <a:solidFill>
                <a:schemeClr val="lt1"/>
              </a:solidFill>
              <a:latin typeface="Roboto Slab"/>
              <a:ea typeface="Roboto Slab"/>
              <a:cs typeface="Roboto Slab"/>
              <a:sym typeface="Roboto Slab"/>
            </a:endParaRPr>
          </a:p>
          <a:p>
            <a:pPr marL="0" lvl="0" indent="457200" algn="l" rtl="0">
              <a:lnSpc>
                <a:spcPct val="80000"/>
              </a:lnSpc>
              <a:spcBef>
                <a:spcPts val="1200"/>
              </a:spcBef>
              <a:spcAft>
                <a:spcPts val="0"/>
              </a:spcAft>
              <a:buSzPts val="358"/>
              <a:buNone/>
            </a:pPr>
            <a:endParaRPr sz="1500">
              <a:solidFill>
                <a:schemeClr val="lt1"/>
              </a:solidFill>
              <a:latin typeface="Roboto Slab"/>
              <a:ea typeface="Roboto Slab"/>
              <a:cs typeface="Roboto Slab"/>
              <a:sym typeface="Roboto Slab"/>
            </a:endParaRPr>
          </a:p>
          <a:p>
            <a:pPr marL="0" lvl="0" indent="457200" algn="l" rtl="0">
              <a:lnSpc>
                <a:spcPct val="80000"/>
              </a:lnSpc>
              <a:spcBef>
                <a:spcPts val="1200"/>
              </a:spcBef>
              <a:spcAft>
                <a:spcPts val="0"/>
              </a:spcAft>
              <a:buSzPts val="358"/>
              <a:buNone/>
            </a:pPr>
            <a:r>
              <a:rPr lang="en" u="sng">
                <a:solidFill>
                  <a:schemeClr val="lt1"/>
                </a:solidFill>
                <a:latin typeface="Roboto Slab"/>
                <a:ea typeface="Roboto Slab"/>
                <a:cs typeface="Roboto Slab"/>
                <a:sym typeface="Roboto Slab"/>
              </a:rPr>
              <a:t>Operating Principles</a:t>
            </a:r>
            <a:endParaRPr u="sng">
              <a:solidFill>
                <a:schemeClr val="lt1"/>
              </a:solidFill>
              <a:latin typeface="Roboto Slab"/>
              <a:ea typeface="Roboto Slab"/>
              <a:cs typeface="Roboto Slab"/>
              <a:sym typeface="Roboto Slab"/>
            </a:endParaRPr>
          </a:p>
          <a:p>
            <a:pPr marL="457200" lvl="0" indent="0" algn="l" rtl="0">
              <a:lnSpc>
                <a:spcPct val="80000"/>
              </a:lnSpc>
              <a:spcBef>
                <a:spcPts val="1200"/>
              </a:spcBef>
              <a:spcAft>
                <a:spcPts val="0"/>
              </a:spcAft>
              <a:buSzPts val="358"/>
              <a:buNone/>
            </a:pPr>
            <a:endParaRPr sz="1500">
              <a:solidFill>
                <a:schemeClr val="lt1"/>
              </a:solidFill>
              <a:latin typeface="Roboto Slab"/>
              <a:ea typeface="Roboto Slab"/>
              <a:cs typeface="Roboto Slab"/>
              <a:sym typeface="Roboto Slab"/>
            </a:endParaRPr>
          </a:p>
          <a:p>
            <a:pPr marL="457200" lvl="0" indent="0" algn="l" rtl="0">
              <a:lnSpc>
                <a:spcPct val="80000"/>
              </a:lnSpc>
              <a:spcBef>
                <a:spcPts val="1200"/>
              </a:spcBef>
              <a:spcAft>
                <a:spcPts val="0"/>
              </a:spcAft>
              <a:buSzPts val="358"/>
              <a:buNone/>
            </a:pPr>
            <a:endParaRPr sz="1500">
              <a:solidFill>
                <a:schemeClr val="lt1"/>
              </a:solidFill>
              <a:latin typeface="Roboto Slab"/>
              <a:ea typeface="Roboto Slab"/>
              <a:cs typeface="Roboto Slab"/>
              <a:sym typeface="Roboto Slab"/>
            </a:endParaRPr>
          </a:p>
          <a:p>
            <a:pPr marL="0" lvl="0" indent="0" algn="l" rtl="0">
              <a:lnSpc>
                <a:spcPct val="80000"/>
              </a:lnSpc>
              <a:spcBef>
                <a:spcPts val="1200"/>
              </a:spcBef>
              <a:spcAft>
                <a:spcPts val="0"/>
              </a:spcAft>
              <a:buSzPts val="358"/>
              <a:buNone/>
            </a:pPr>
            <a:endParaRPr sz="1500">
              <a:solidFill>
                <a:schemeClr val="lt1"/>
              </a:solidFill>
              <a:latin typeface="Roboto"/>
              <a:ea typeface="Roboto"/>
              <a:cs typeface="Roboto"/>
              <a:sym typeface="Roboto"/>
            </a:endParaRPr>
          </a:p>
          <a:p>
            <a:pPr marL="457200" lvl="0" indent="0" algn="l" rtl="0">
              <a:lnSpc>
                <a:spcPct val="95000"/>
              </a:lnSpc>
              <a:spcBef>
                <a:spcPts val="1200"/>
              </a:spcBef>
              <a:spcAft>
                <a:spcPts val="1200"/>
              </a:spcAft>
              <a:buSzPts val="1800"/>
              <a:buNone/>
            </a:pPr>
            <a:endParaRPr sz="1600">
              <a:solidFill>
                <a:schemeClr val="lt1"/>
              </a:solidFill>
              <a:latin typeface="Roboto"/>
              <a:ea typeface="Roboto"/>
              <a:cs typeface="Roboto"/>
              <a:sym typeface="Roboto"/>
            </a:endParaRPr>
          </a:p>
        </p:txBody>
      </p:sp>
      <p:pic>
        <p:nvPicPr>
          <p:cNvPr id="96" name="Google Shape;96;p5"/>
          <p:cNvPicPr preferRelativeResize="0"/>
          <p:nvPr/>
        </p:nvPicPr>
        <p:blipFill rotWithShape="1">
          <a:blip r:embed="rId3">
            <a:alphaModFix/>
          </a:blip>
          <a:srcRect/>
          <a:stretch/>
        </p:blipFill>
        <p:spPr>
          <a:xfrm>
            <a:off x="245543" y="180150"/>
            <a:ext cx="1005450" cy="1005450"/>
          </a:xfrm>
          <a:prstGeom prst="rect">
            <a:avLst/>
          </a:prstGeom>
          <a:noFill/>
          <a:ln>
            <a:noFill/>
          </a:ln>
        </p:spPr>
      </p:pic>
      <p:sp>
        <p:nvSpPr>
          <p:cNvPr id="97" name="Google Shape;97;p5"/>
          <p:cNvSpPr txBox="1"/>
          <p:nvPr/>
        </p:nvSpPr>
        <p:spPr>
          <a:xfrm>
            <a:off x="1159275" y="3258250"/>
            <a:ext cx="3605700" cy="1516200"/>
          </a:xfrm>
          <a:prstGeom prst="rect">
            <a:avLst/>
          </a:prstGeom>
          <a:noFill/>
          <a:ln>
            <a:noFill/>
          </a:ln>
        </p:spPr>
        <p:txBody>
          <a:bodyPr spcFirstLastPara="1" wrap="square" lIns="91425" tIns="91425" rIns="91425" bIns="91425" anchor="t" anchorCtr="0">
            <a:spAutoFit/>
          </a:bodyPr>
          <a:lstStyle/>
          <a:p>
            <a:pPr marL="914400" marR="0" lvl="1" indent="-298450" algn="l" rtl="0">
              <a:lnSpc>
                <a:spcPct val="150000"/>
              </a:lnSpc>
              <a:spcBef>
                <a:spcPts val="0"/>
              </a:spcBef>
              <a:spcAft>
                <a:spcPts val="0"/>
              </a:spcAft>
              <a:buClr>
                <a:schemeClr val="lt1"/>
              </a:buClr>
              <a:buSzPts val="1100"/>
              <a:buFont typeface="Roboto Slab"/>
              <a:buChar char="○"/>
            </a:pPr>
            <a:r>
              <a:rPr lang="en" sz="1100" b="0" i="0" u="none" strike="noStrike" cap="none">
                <a:solidFill>
                  <a:schemeClr val="lt1"/>
                </a:solidFill>
                <a:latin typeface="Roboto Slab"/>
                <a:ea typeface="Roboto Slab"/>
                <a:cs typeface="Roboto Slab"/>
                <a:sym typeface="Roboto Slab"/>
              </a:rPr>
              <a:t>Advancement &amp; Strategic Planning</a:t>
            </a:r>
            <a:endParaRPr sz="1100" b="0" i="0" u="none" strike="noStrike" cap="none">
              <a:solidFill>
                <a:schemeClr val="lt1"/>
              </a:solidFill>
              <a:latin typeface="Roboto Slab"/>
              <a:ea typeface="Roboto Slab"/>
              <a:cs typeface="Roboto Slab"/>
              <a:sym typeface="Roboto Slab"/>
            </a:endParaRPr>
          </a:p>
          <a:p>
            <a:pPr marL="914400" marR="0" lvl="1" indent="-298450" algn="l" rtl="0">
              <a:lnSpc>
                <a:spcPct val="150000"/>
              </a:lnSpc>
              <a:spcBef>
                <a:spcPts val="0"/>
              </a:spcBef>
              <a:spcAft>
                <a:spcPts val="0"/>
              </a:spcAft>
              <a:buClr>
                <a:schemeClr val="lt1"/>
              </a:buClr>
              <a:buSzPts val="1100"/>
              <a:buFont typeface="Roboto Slab"/>
              <a:buChar char="○"/>
            </a:pPr>
            <a:r>
              <a:rPr lang="en" sz="1100" b="0" i="0" u="none" strike="noStrike" cap="none">
                <a:solidFill>
                  <a:schemeClr val="lt1"/>
                </a:solidFill>
                <a:latin typeface="Roboto Slab"/>
                <a:ea typeface="Roboto Slab"/>
                <a:cs typeface="Roboto Slab"/>
                <a:sym typeface="Roboto Slab"/>
              </a:rPr>
              <a:t>Financial Oversight</a:t>
            </a:r>
            <a:endParaRPr sz="1100" b="0" i="0" u="none" strike="noStrike" cap="none">
              <a:solidFill>
                <a:schemeClr val="lt1"/>
              </a:solidFill>
              <a:latin typeface="Roboto Slab"/>
              <a:ea typeface="Roboto Slab"/>
              <a:cs typeface="Roboto Slab"/>
              <a:sym typeface="Roboto Slab"/>
            </a:endParaRPr>
          </a:p>
          <a:p>
            <a:pPr marL="914400" marR="0" lvl="1" indent="-298450" algn="l" rtl="0">
              <a:lnSpc>
                <a:spcPct val="150000"/>
              </a:lnSpc>
              <a:spcBef>
                <a:spcPts val="0"/>
              </a:spcBef>
              <a:spcAft>
                <a:spcPts val="0"/>
              </a:spcAft>
              <a:buClr>
                <a:schemeClr val="lt1"/>
              </a:buClr>
              <a:buSzPts val="1100"/>
              <a:buFont typeface="Roboto Slab"/>
              <a:buChar char="○"/>
            </a:pPr>
            <a:r>
              <a:rPr lang="en" sz="1100" b="0" i="0" u="none" strike="noStrike" cap="none">
                <a:solidFill>
                  <a:schemeClr val="lt1"/>
                </a:solidFill>
                <a:latin typeface="Roboto Slab"/>
                <a:ea typeface="Roboto Slab"/>
                <a:cs typeface="Roboto Slab"/>
                <a:sym typeface="Roboto Slab"/>
              </a:rPr>
              <a:t>Board Development &amp; Evaluation</a:t>
            </a:r>
            <a:endParaRPr sz="1100" b="0" i="0" u="none" strike="noStrike" cap="none">
              <a:solidFill>
                <a:schemeClr val="lt1"/>
              </a:solidFill>
              <a:latin typeface="Roboto Slab"/>
              <a:ea typeface="Roboto Slab"/>
              <a:cs typeface="Roboto Slab"/>
              <a:sym typeface="Roboto Slab"/>
            </a:endParaRPr>
          </a:p>
          <a:p>
            <a:pPr marL="914400" marR="0" lvl="1" indent="-298450" algn="l" rtl="0">
              <a:lnSpc>
                <a:spcPct val="150000"/>
              </a:lnSpc>
              <a:spcBef>
                <a:spcPts val="0"/>
              </a:spcBef>
              <a:spcAft>
                <a:spcPts val="0"/>
              </a:spcAft>
              <a:buClr>
                <a:schemeClr val="lt1"/>
              </a:buClr>
              <a:buSzPts val="1100"/>
              <a:buFont typeface="Roboto Slab"/>
              <a:buChar char="○"/>
            </a:pPr>
            <a:r>
              <a:rPr lang="en" sz="1100" b="0" i="0" u="none" strike="noStrike" cap="none">
                <a:solidFill>
                  <a:schemeClr val="lt1"/>
                </a:solidFill>
                <a:latin typeface="Roboto Slab"/>
                <a:ea typeface="Roboto Slab"/>
                <a:cs typeface="Roboto Slab"/>
                <a:sym typeface="Roboto Slab"/>
              </a:rPr>
              <a:t>Principal Selection and Evaluation as it relates to the board</a:t>
            </a:r>
            <a:endParaRPr sz="1100" b="0" i="0" u="none" strike="noStrike" cap="none">
              <a:solidFill>
                <a:schemeClr val="lt1"/>
              </a:solidFill>
              <a:latin typeface="Roboto Slab"/>
              <a:ea typeface="Roboto Slab"/>
              <a:cs typeface="Roboto Slab"/>
              <a:sym typeface="Roboto Slab"/>
            </a:endParaRPr>
          </a:p>
          <a:p>
            <a:pPr marL="457200" marR="0" lvl="0" indent="-228600" algn="l" rtl="0">
              <a:lnSpc>
                <a:spcPct val="150000"/>
              </a:lnSpc>
              <a:spcBef>
                <a:spcPts val="0"/>
              </a:spcBef>
              <a:spcAft>
                <a:spcPts val="0"/>
              </a:spcAft>
              <a:buClr>
                <a:srgbClr val="000000"/>
              </a:buClr>
              <a:buSzPts val="400"/>
              <a:buFont typeface="Roboto Slab"/>
              <a:buNone/>
            </a:pPr>
            <a:endParaRPr sz="400" b="0" i="0" u="none" strike="noStrike" cap="none">
              <a:solidFill>
                <a:srgbClr val="000000"/>
              </a:solidFill>
              <a:latin typeface="Roboto Slab"/>
              <a:ea typeface="Roboto Slab"/>
              <a:cs typeface="Roboto Slab"/>
              <a:sym typeface="Roboto Slab"/>
            </a:endParaRPr>
          </a:p>
        </p:txBody>
      </p:sp>
      <p:sp>
        <p:nvSpPr>
          <p:cNvPr id="98" name="Google Shape;98;p5"/>
          <p:cNvSpPr txBox="1"/>
          <p:nvPr/>
        </p:nvSpPr>
        <p:spPr>
          <a:xfrm>
            <a:off x="1287050" y="2943200"/>
            <a:ext cx="13581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Roboto Slab"/>
                <a:ea typeface="Roboto Slab"/>
                <a:cs typeface="Roboto Slab"/>
                <a:sym typeface="Roboto Slab"/>
              </a:rPr>
              <a:t>Board Duties:</a:t>
            </a:r>
            <a:endParaRPr sz="1400" b="0" i="0" u="none" strike="noStrike" cap="none">
              <a:solidFill>
                <a:schemeClr val="lt1"/>
              </a:solidFill>
              <a:latin typeface="Roboto Slab"/>
              <a:ea typeface="Roboto Slab"/>
              <a:cs typeface="Roboto Slab"/>
              <a:sym typeface="Roboto Slab"/>
            </a:endParaRPr>
          </a:p>
        </p:txBody>
      </p:sp>
      <p:sp>
        <p:nvSpPr>
          <p:cNvPr id="99" name="Google Shape;99;p5"/>
          <p:cNvSpPr txBox="1"/>
          <p:nvPr/>
        </p:nvSpPr>
        <p:spPr>
          <a:xfrm>
            <a:off x="4860550" y="3258250"/>
            <a:ext cx="3605700" cy="1516200"/>
          </a:xfrm>
          <a:prstGeom prst="rect">
            <a:avLst/>
          </a:prstGeom>
          <a:noFill/>
          <a:ln>
            <a:noFill/>
          </a:ln>
        </p:spPr>
        <p:txBody>
          <a:bodyPr spcFirstLastPara="1" wrap="square" lIns="91425" tIns="91425" rIns="91425" bIns="91425" anchor="t" anchorCtr="0">
            <a:spAutoFit/>
          </a:bodyPr>
          <a:lstStyle/>
          <a:p>
            <a:pPr marL="914400" marR="0" lvl="1" indent="-298450" algn="l" rtl="0">
              <a:lnSpc>
                <a:spcPct val="150000"/>
              </a:lnSpc>
              <a:spcBef>
                <a:spcPts val="0"/>
              </a:spcBef>
              <a:spcAft>
                <a:spcPts val="0"/>
              </a:spcAft>
              <a:buClr>
                <a:schemeClr val="lt1"/>
              </a:buClr>
              <a:buSzPts val="1100"/>
              <a:buFont typeface="Roboto Slab"/>
              <a:buChar char="○"/>
            </a:pPr>
            <a:r>
              <a:rPr lang="en" sz="1100" b="0" i="0" u="none" strike="noStrike" cap="none">
                <a:solidFill>
                  <a:schemeClr val="lt1"/>
                </a:solidFill>
                <a:latin typeface="Roboto Slab"/>
                <a:ea typeface="Roboto Slab"/>
                <a:cs typeface="Roboto Slab"/>
                <a:sym typeface="Roboto Slab"/>
              </a:rPr>
              <a:t>Review of administrative decisions</a:t>
            </a:r>
            <a:endParaRPr sz="1100" b="0" i="0" u="none" strike="noStrike" cap="none">
              <a:solidFill>
                <a:schemeClr val="lt1"/>
              </a:solidFill>
              <a:latin typeface="Roboto Slab"/>
              <a:ea typeface="Roboto Slab"/>
              <a:cs typeface="Roboto Slab"/>
              <a:sym typeface="Roboto Slab"/>
            </a:endParaRPr>
          </a:p>
          <a:p>
            <a:pPr marL="914400" marR="0" lvl="1" indent="-298450" algn="l" rtl="0">
              <a:lnSpc>
                <a:spcPct val="150000"/>
              </a:lnSpc>
              <a:spcBef>
                <a:spcPts val="0"/>
              </a:spcBef>
              <a:spcAft>
                <a:spcPts val="0"/>
              </a:spcAft>
              <a:buClr>
                <a:schemeClr val="lt1"/>
              </a:buClr>
              <a:buSzPts val="1100"/>
              <a:buFont typeface="Roboto Slab"/>
              <a:buChar char="○"/>
            </a:pPr>
            <a:r>
              <a:rPr lang="en" sz="1100" b="0" i="0" u="none" strike="noStrike" cap="none">
                <a:solidFill>
                  <a:schemeClr val="lt1"/>
                </a:solidFill>
                <a:latin typeface="Roboto Slab"/>
                <a:ea typeface="Roboto Slab"/>
                <a:cs typeface="Roboto Slab"/>
                <a:sym typeface="Roboto Slab"/>
              </a:rPr>
              <a:t>Personnel issues that concern students, faculty or staff members</a:t>
            </a:r>
            <a:endParaRPr sz="1100" b="0" i="0" u="none" strike="noStrike" cap="none">
              <a:solidFill>
                <a:schemeClr val="lt1"/>
              </a:solidFill>
              <a:latin typeface="Roboto Slab"/>
              <a:ea typeface="Roboto Slab"/>
              <a:cs typeface="Roboto Slab"/>
              <a:sym typeface="Roboto Slab"/>
            </a:endParaRPr>
          </a:p>
          <a:p>
            <a:pPr marL="914400" marR="0" lvl="1" indent="-298450" algn="l" rtl="0">
              <a:lnSpc>
                <a:spcPct val="150000"/>
              </a:lnSpc>
              <a:spcBef>
                <a:spcPts val="0"/>
              </a:spcBef>
              <a:spcAft>
                <a:spcPts val="0"/>
              </a:spcAft>
              <a:buClr>
                <a:schemeClr val="lt1"/>
              </a:buClr>
              <a:buSzPts val="1100"/>
              <a:buFont typeface="Roboto Slab"/>
              <a:buChar char="○"/>
            </a:pPr>
            <a:r>
              <a:rPr lang="en" sz="1100" b="0" i="0" u="none" strike="noStrike" cap="none">
                <a:solidFill>
                  <a:schemeClr val="lt1"/>
                </a:solidFill>
                <a:latin typeface="Roboto Slab"/>
                <a:ea typeface="Roboto Slab"/>
                <a:cs typeface="Roboto Slab"/>
                <a:sym typeface="Roboto Slab"/>
              </a:rPr>
              <a:t>School Curriculum</a:t>
            </a:r>
            <a:endParaRPr sz="1100" b="0" i="0" u="none" strike="noStrike" cap="none">
              <a:solidFill>
                <a:schemeClr val="lt1"/>
              </a:solidFill>
              <a:latin typeface="Roboto Slab"/>
              <a:ea typeface="Roboto Slab"/>
              <a:cs typeface="Roboto Slab"/>
              <a:sym typeface="Roboto Slab"/>
            </a:endParaRPr>
          </a:p>
          <a:p>
            <a:pPr marL="914400" marR="0" lvl="1" indent="-298450" algn="l" rtl="0">
              <a:lnSpc>
                <a:spcPct val="150000"/>
              </a:lnSpc>
              <a:spcBef>
                <a:spcPts val="0"/>
              </a:spcBef>
              <a:spcAft>
                <a:spcPts val="0"/>
              </a:spcAft>
              <a:buClr>
                <a:schemeClr val="lt1"/>
              </a:buClr>
              <a:buSzPts val="1100"/>
              <a:buFont typeface="Roboto Slab"/>
              <a:buChar char="○"/>
            </a:pPr>
            <a:r>
              <a:rPr lang="en" sz="1100" b="0" i="0" u="none" strike="noStrike" cap="none">
                <a:solidFill>
                  <a:schemeClr val="lt1"/>
                </a:solidFill>
                <a:latin typeface="Roboto Slab"/>
                <a:ea typeface="Roboto Slab"/>
                <a:cs typeface="Roboto Slab"/>
                <a:sym typeface="Roboto Slab"/>
              </a:rPr>
              <a:t>Hiring or Firing</a:t>
            </a:r>
            <a:endParaRPr sz="1100" b="0" i="0" u="none" strike="noStrike" cap="none">
              <a:solidFill>
                <a:schemeClr val="lt1"/>
              </a:solidFill>
              <a:latin typeface="Roboto Slab"/>
              <a:ea typeface="Roboto Slab"/>
              <a:cs typeface="Roboto Slab"/>
              <a:sym typeface="Roboto Slab"/>
            </a:endParaRPr>
          </a:p>
          <a:p>
            <a:pPr marL="457200" marR="0" lvl="0" indent="-228600" algn="l" rtl="0">
              <a:lnSpc>
                <a:spcPct val="150000"/>
              </a:lnSpc>
              <a:spcBef>
                <a:spcPts val="0"/>
              </a:spcBef>
              <a:spcAft>
                <a:spcPts val="0"/>
              </a:spcAft>
              <a:buClr>
                <a:srgbClr val="000000"/>
              </a:buClr>
              <a:buSzPts val="400"/>
              <a:buFont typeface="Roboto Slab"/>
              <a:buNone/>
            </a:pPr>
            <a:endParaRPr sz="400" b="0" i="0" u="none" strike="noStrike" cap="none">
              <a:solidFill>
                <a:srgbClr val="000000"/>
              </a:solidFill>
              <a:latin typeface="Roboto Slab"/>
              <a:ea typeface="Roboto Slab"/>
              <a:cs typeface="Roboto Slab"/>
              <a:sym typeface="Roboto Slab"/>
            </a:endParaRPr>
          </a:p>
        </p:txBody>
      </p:sp>
      <p:sp>
        <p:nvSpPr>
          <p:cNvPr id="100" name="Google Shape;100;p5"/>
          <p:cNvSpPr txBox="1"/>
          <p:nvPr/>
        </p:nvSpPr>
        <p:spPr>
          <a:xfrm>
            <a:off x="4988325" y="2943200"/>
            <a:ext cx="2137800" cy="4002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400"/>
              <a:buFont typeface="Arial"/>
              <a:buNone/>
            </a:pPr>
            <a:r>
              <a:rPr lang="en" sz="1400" b="0" i="0" u="none" strike="noStrike" cap="none">
                <a:solidFill>
                  <a:schemeClr val="lt1"/>
                </a:solidFill>
                <a:latin typeface="Roboto Slab"/>
                <a:ea typeface="Roboto Slab"/>
                <a:cs typeface="Roboto Slab"/>
                <a:sym typeface="Roboto Slab"/>
              </a:rPr>
              <a:t>Not Board Duties:</a:t>
            </a:r>
            <a:endParaRPr sz="1400" b="0" i="0" u="none" strike="noStrike" cap="none">
              <a:solidFill>
                <a:schemeClr val="lt1"/>
              </a:solidFill>
              <a:latin typeface="Roboto Slab"/>
              <a:ea typeface="Roboto Slab"/>
              <a:cs typeface="Roboto Slab"/>
              <a:sym typeface="Roboto Slab"/>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p7"/>
          <p:cNvSpPr txBox="1">
            <a:spLocks noGrp="1"/>
          </p:cNvSpPr>
          <p:nvPr>
            <p:ph type="title"/>
          </p:nvPr>
        </p:nvSpPr>
        <p:spPr>
          <a:xfrm>
            <a:off x="531922" y="240438"/>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630" dirty="0">
                <a:solidFill>
                  <a:schemeClr val="lt1"/>
                </a:solidFill>
                <a:latin typeface="Roboto Slab Medium"/>
                <a:ea typeface="Roboto Slab Medium"/>
                <a:cs typeface="Roboto Slab Medium"/>
                <a:sym typeface="Roboto Slab Medium"/>
              </a:rPr>
              <a:t>Board of Limited Jurisdiction</a:t>
            </a:r>
            <a:endParaRPr sz="3630" dirty="0">
              <a:solidFill>
                <a:schemeClr val="lt1"/>
              </a:solidFill>
              <a:latin typeface="Roboto Slab Medium"/>
              <a:ea typeface="Roboto Slab Medium"/>
              <a:cs typeface="Roboto Slab Medium"/>
              <a:sym typeface="Roboto Slab Medium"/>
            </a:endParaRPr>
          </a:p>
          <a:p>
            <a:pPr marL="0" lvl="0" indent="0" algn="ctr" rtl="0">
              <a:lnSpc>
                <a:spcPct val="100000"/>
              </a:lnSpc>
              <a:spcBef>
                <a:spcPts val="0"/>
              </a:spcBef>
              <a:spcAft>
                <a:spcPts val="0"/>
              </a:spcAft>
              <a:buSzPts val="990"/>
              <a:buNone/>
            </a:pPr>
            <a:endParaRPr sz="3630" dirty="0">
              <a:solidFill>
                <a:schemeClr val="lt1"/>
              </a:solidFill>
              <a:latin typeface="Roboto Slab Medium"/>
              <a:ea typeface="Roboto Slab Medium"/>
              <a:cs typeface="Roboto Slab Medium"/>
              <a:sym typeface="Roboto Slab Medium"/>
            </a:endParaRPr>
          </a:p>
          <a:p>
            <a:pPr marL="0" lvl="0" indent="0" algn="l" rtl="0">
              <a:lnSpc>
                <a:spcPct val="100000"/>
              </a:lnSpc>
              <a:spcBef>
                <a:spcPts val="0"/>
              </a:spcBef>
              <a:spcAft>
                <a:spcPts val="0"/>
              </a:spcAft>
              <a:buSzPts val="990"/>
              <a:buNone/>
            </a:pPr>
            <a:endParaRPr sz="2520" dirty="0"/>
          </a:p>
        </p:txBody>
      </p:sp>
      <p:sp>
        <p:nvSpPr>
          <p:cNvPr id="115" name="Google Shape;115;p7"/>
          <p:cNvSpPr txBox="1">
            <a:spLocks noGrp="1"/>
          </p:cNvSpPr>
          <p:nvPr>
            <p:ph type="body" idx="1"/>
          </p:nvPr>
        </p:nvSpPr>
        <p:spPr>
          <a:xfrm>
            <a:off x="1049345" y="1321500"/>
            <a:ext cx="7650900" cy="3195300"/>
          </a:xfrm>
          <a:prstGeom prst="rect">
            <a:avLst/>
          </a:prstGeom>
          <a:noFill/>
          <a:ln>
            <a:noFill/>
          </a:ln>
        </p:spPr>
        <p:txBody>
          <a:bodyPr spcFirstLastPara="1" wrap="square" lIns="91425" tIns="91425" rIns="91425" bIns="91425" anchor="t" anchorCtr="0">
            <a:normAutofit/>
          </a:bodyPr>
          <a:lstStyle/>
          <a:p>
            <a:pPr marL="457200" lvl="0" indent="0" algn="l" rtl="0">
              <a:lnSpc>
                <a:spcPct val="115000"/>
              </a:lnSpc>
              <a:spcBef>
                <a:spcPts val="0"/>
              </a:spcBef>
              <a:spcAft>
                <a:spcPts val="0"/>
              </a:spcAft>
              <a:buSzPts val="1800"/>
              <a:buNone/>
            </a:pPr>
            <a:r>
              <a:rPr lang="en-US" sz="1600" dirty="0">
                <a:solidFill>
                  <a:schemeClr val="lt1"/>
                </a:solidFill>
                <a:latin typeface="Roboto Slab"/>
                <a:ea typeface="Roboto Slab"/>
                <a:cs typeface="Roboto Slab"/>
                <a:sym typeface="Roboto Slab"/>
              </a:rPr>
              <a:t>                 School Website</a:t>
            </a:r>
            <a:endParaRPr sz="1600" dirty="0">
              <a:solidFill>
                <a:schemeClr val="lt1"/>
              </a:solidFill>
              <a:latin typeface="Roboto Slab"/>
              <a:ea typeface="Roboto Slab"/>
              <a:cs typeface="Roboto Slab"/>
              <a:sym typeface="Roboto Slab"/>
            </a:endParaRPr>
          </a:p>
          <a:p>
            <a:pPr marL="0" lvl="0" indent="0" algn="l" rtl="0">
              <a:lnSpc>
                <a:spcPct val="115000"/>
              </a:lnSpc>
              <a:spcBef>
                <a:spcPts val="1200"/>
              </a:spcBef>
              <a:spcAft>
                <a:spcPts val="1200"/>
              </a:spcAft>
              <a:buSzPts val="1800"/>
              <a:buNone/>
            </a:pPr>
            <a:endParaRPr dirty="0">
              <a:solidFill>
                <a:schemeClr val="lt1"/>
              </a:solidFill>
              <a:latin typeface="Roboto"/>
              <a:ea typeface="Roboto"/>
              <a:cs typeface="Roboto"/>
              <a:sym typeface="Roboto"/>
            </a:endParaRPr>
          </a:p>
        </p:txBody>
      </p:sp>
      <p:pic>
        <p:nvPicPr>
          <p:cNvPr id="116" name="Google Shape;116;p7"/>
          <p:cNvPicPr preferRelativeResize="0"/>
          <p:nvPr/>
        </p:nvPicPr>
        <p:blipFill rotWithShape="1">
          <a:blip r:embed="rId3">
            <a:alphaModFix/>
          </a:blip>
          <a:srcRect/>
          <a:stretch/>
        </p:blipFill>
        <p:spPr>
          <a:xfrm>
            <a:off x="267618" y="147025"/>
            <a:ext cx="1005450" cy="1005450"/>
          </a:xfrm>
          <a:prstGeom prst="rect">
            <a:avLst/>
          </a:prstGeom>
          <a:noFill/>
          <a:ln>
            <a:noFill/>
          </a:ln>
        </p:spPr>
      </p:pic>
      <p:pic>
        <p:nvPicPr>
          <p:cNvPr id="117" name="Google Shape;117;p7"/>
          <p:cNvPicPr preferRelativeResize="0"/>
          <p:nvPr/>
        </p:nvPicPr>
        <p:blipFill rotWithShape="1">
          <a:blip r:embed="rId4">
            <a:alphaModFix/>
          </a:blip>
          <a:srcRect/>
          <a:stretch/>
        </p:blipFill>
        <p:spPr>
          <a:xfrm>
            <a:off x="1924744" y="1819897"/>
            <a:ext cx="2553900" cy="243927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9" name="Google Shape;119;p7"/>
          <p:cNvSpPr txBox="1">
            <a:spLocks noGrp="1"/>
          </p:cNvSpPr>
          <p:nvPr>
            <p:ph type="body" idx="1"/>
          </p:nvPr>
        </p:nvSpPr>
        <p:spPr>
          <a:xfrm>
            <a:off x="4998080" y="1339624"/>
            <a:ext cx="2087322" cy="562669"/>
          </a:xfrm>
          <a:prstGeom prst="rect">
            <a:avLst/>
          </a:prstGeom>
          <a:noFill/>
          <a:ln>
            <a:noFill/>
          </a:ln>
        </p:spPr>
        <p:txBody>
          <a:bodyPr spcFirstLastPara="1" wrap="square" lIns="91425" tIns="91425" rIns="91425" bIns="91425" anchor="t" anchorCtr="0">
            <a:noAutofit/>
          </a:bodyPr>
          <a:lstStyle/>
          <a:p>
            <a:pPr marL="457200" lvl="0" indent="0" algn="ctr" rtl="0">
              <a:lnSpc>
                <a:spcPct val="95000"/>
              </a:lnSpc>
              <a:spcBef>
                <a:spcPts val="0"/>
              </a:spcBef>
              <a:spcAft>
                <a:spcPts val="1200"/>
              </a:spcAft>
              <a:buSzPts val="1800"/>
              <a:buNone/>
            </a:pPr>
            <a:r>
              <a:rPr lang="en" sz="1600" dirty="0">
                <a:solidFill>
                  <a:schemeClr val="lt1"/>
                </a:solidFill>
                <a:latin typeface="Roboto Slab"/>
                <a:ea typeface="Roboto Slab"/>
                <a:cs typeface="Roboto Slab"/>
                <a:sym typeface="Roboto Slab"/>
              </a:rPr>
              <a:t>Annual Report</a:t>
            </a:r>
            <a:endParaRPr sz="1600" dirty="0">
              <a:solidFill>
                <a:schemeClr val="lt1"/>
              </a:solidFill>
              <a:latin typeface="Roboto"/>
              <a:ea typeface="Roboto"/>
              <a:cs typeface="Roboto"/>
              <a:sym typeface="Roboto"/>
            </a:endParaRPr>
          </a:p>
        </p:txBody>
      </p:sp>
      <p:pic>
        <p:nvPicPr>
          <p:cNvPr id="7" name="Picture 6">
            <a:extLst>
              <a:ext uri="{FF2B5EF4-FFF2-40B4-BE49-F238E27FC236}">
                <a16:creationId xmlns:a16="http://schemas.microsoft.com/office/drawing/2014/main" id="{C0916C80-B6A0-4747-E169-EBD586F38110}"/>
              </a:ext>
            </a:extLst>
          </p:cNvPr>
          <p:cNvPicPr>
            <a:picLocks noChangeAspect="1"/>
          </p:cNvPicPr>
          <p:nvPr/>
        </p:nvPicPr>
        <p:blipFill>
          <a:blip r:embed="rId5"/>
          <a:stretch>
            <a:fillRect/>
          </a:stretch>
        </p:blipFill>
        <p:spPr>
          <a:xfrm>
            <a:off x="5354043" y="1819897"/>
            <a:ext cx="1854141" cy="237854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p>
            <a:pPr marL="0" lvl="0" indent="0" algn="ctr" rtl="0">
              <a:lnSpc>
                <a:spcPct val="100000"/>
              </a:lnSpc>
              <a:spcBef>
                <a:spcPts val="0"/>
              </a:spcBef>
              <a:spcAft>
                <a:spcPts val="0"/>
              </a:spcAft>
              <a:buSzPts val="990"/>
              <a:buNone/>
            </a:pPr>
            <a:r>
              <a:rPr lang="en" sz="3630" dirty="0">
                <a:solidFill>
                  <a:schemeClr val="lt1"/>
                </a:solidFill>
                <a:latin typeface="Roboto Slab Medium"/>
                <a:ea typeface="Roboto Slab Medium"/>
                <a:cs typeface="Roboto Slab Medium"/>
                <a:sym typeface="Roboto Slab Medium"/>
              </a:rPr>
              <a:t>Board of Limited Jurisdiction</a:t>
            </a:r>
            <a:endParaRPr sz="3630" dirty="0">
              <a:solidFill>
                <a:schemeClr val="lt1"/>
              </a:solidFill>
              <a:latin typeface="Roboto Slab Medium"/>
              <a:ea typeface="Roboto Slab Medium"/>
              <a:cs typeface="Roboto Slab Medium"/>
              <a:sym typeface="Roboto Slab Medium"/>
            </a:endParaRPr>
          </a:p>
          <a:p>
            <a:pPr marL="0" lvl="0" indent="0" algn="ctr" rtl="0">
              <a:lnSpc>
                <a:spcPct val="100000"/>
              </a:lnSpc>
              <a:spcBef>
                <a:spcPts val="0"/>
              </a:spcBef>
              <a:spcAft>
                <a:spcPts val="0"/>
              </a:spcAft>
              <a:buSzPts val="990"/>
              <a:buNone/>
            </a:pPr>
            <a:endParaRPr sz="3630" dirty="0">
              <a:solidFill>
                <a:schemeClr val="lt1"/>
              </a:solidFill>
              <a:latin typeface="Roboto Slab Medium"/>
              <a:ea typeface="Roboto Slab Medium"/>
              <a:cs typeface="Roboto Slab Medium"/>
              <a:sym typeface="Roboto Slab Medium"/>
            </a:endParaRPr>
          </a:p>
          <a:p>
            <a:pPr marL="0" lvl="0" indent="0" algn="l" rtl="0">
              <a:lnSpc>
                <a:spcPct val="100000"/>
              </a:lnSpc>
              <a:spcBef>
                <a:spcPts val="0"/>
              </a:spcBef>
              <a:spcAft>
                <a:spcPts val="0"/>
              </a:spcAft>
              <a:buSzPts val="990"/>
              <a:buNone/>
            </a:pPr>
            <a:endParaRPr sz="2520" dirty="0"/>
          </a:p>
        </p:txBody>
      </p:sp>
      <p:sp>
        <p:nvSpPr>
          <p:cNvPr id="106" name="Google Shape;106;p6"/>
          <p:cNvSpPr txBox="1">
            <a:spLocks noGrp="1"/>
          </p:cNvSpPr>
          <p:nvPr>
            <p:ph type="body" idx="1"/>
          </p:nvPr>
        </p:nvSpPr>
        <p:spPr>
          <a:xfrm>
            <a:off x="2420843" y="1421756"/>
            <a:ext cx="6760800" cy="572700"/>
          </a:xfrm>
          <a:prstGeom prst="rect">
            <a:avLst/>
          </a:prstGeom>
          <a:noFill/>
          <a:ln>
            <a:noFill/>
          </a:ln>
        </p:spPr>
        <p:txBody>
          <a:bodyPr spcFirstLastPara="1" wrap="square" lIns="91425" tIns="91425" rIns="91425" bIns="91425" anchor="t" anchorCtr="0">
            <a:noAutofit/>
          </a:bodyPr>
          <a:lstStyle/>
          <a:p>
            <a:pPr marL="0" lvl="0" indent="457200" algn="l" rtl="0">
              <a:lnSpc>
                <a:spcPct val="80000"/>
              </a:lnSpc>
              <a:spcBef>
                <a:spcPts val="0"/>
              </a:spcBef>
              <a:spcAft>
                <a:spcPts val="0"/>
              </a:spcAft>
              <a:buSzPts val="358"/>
              <a:buNone/>
            </a:pPr>
            <a:r>
              <a:rPr lang="en" sz="1900" u="sng" dirty="0">
                <a:solidFill>
                  <a:schemeClr val="lt1"/>
                </a:solidFill>
                <a:latin typeface="Roboto Slab"/>
                <a:ea typeface="Roboto Slab"/>
                <a:cs typeface="Roboto Slab"/>
                <a:sym typeface="Roboto Slab"/>
              </a:rPr>
              <a:t>Project Updates:</a:t>
            </a:r>
            <a:br>
              <a:rPr lang="en" sz="1900" u="sng" dirty="0">
                <a:solidFill>
                  <a:schemeClr val="lt1"/>
                </a:solidFill>
                <a:latin typeface="Roboto Slab"/>
                <a:ea typeface="Roboto Slab"/>
                <a:cs typeface="Roboto Slab"/>
                <a:sym typeface="Roboto Slab"/>
              </a:rPr>
            </a:br>
            <a:endParaRPr sz="1900" u="sng" dirty="0">
              <a:solidFill>
                <a:schemeClr val="lt1"/>
              </a:solidFill>
              <a:latin typeface="Roboto Slab"/>
              <a:ea typeface="Roboto Slab"/>
              <a:cs typeface="Roboto Slab"/>
              <a:sym typeface="Roboto Slab"/>
            </a:endParaRPr>
          </a:p>
          <a:p>
            <a:pPr marL="457200" lvl="0" indent="0" algn="l" rtl="0">
              <a:lnSpc>
                <a:spcPct val="80000"/>
              </a:lnSpc>
              <a:spcBef>
                <a:spcPts val="1200"/>
              </a:spcBef>
              <a:spcAft>
                <a:spcPts val="0"/>
              </a:spcAft>
              <a:buSzPts val="358"/>
              <a:buNone/>
            </a:pPr>
            <a:endParaRPr sz="1600" dirty="0">
              <a:solidFill>
                <a:schemeClr val="lt1"/>
              </a:solidFill>
              <a:latin typeface="Roboto Slab"/>
              <a:ea typeface="Roboto Slab"/>
              <a:cs typeface="Roboto Slab"/>
              <a:sym typeface="Roboto Slab"/>
            </a:endParaRPr>
          </a:p>
          <a:p>
            <a:pPr marL="457200" lvl="0" indent="0" algn="l" rtl="0">
              <a:lnSpc>
                <a:spcPct val="80000"/>
              </a:lnSpc>
              <a:spcBef>
                <a:spcPts val="1200"/>
              </a:spcBef>
              <a:spcAft>
                <a:spcPts val="0"/>
              </a:spcAft>
              <a:buSzPts val="358"/>
              <a:buNone/>
            </a:pPr>
            <a:endParaRPr sz="1600" dirty="0">
              <a:solidFill>
                <a:schemeClr val="lt1"/>
              </a:solidFill>
              <a:latin typeface="Roboto Slab"/>
              <a:ea typeface="Roboto Slab"/>
              <a:cs typeface="Roboto Slab"/>
              <a:sym typeface="Roboto Slab"/>
            </a:endParaRPr>
          </a:p>
          <a:p>
            <a:pPr marL="0" lvl="0" indent="0" algn="l" rtl="0">
              <a:lnSpc>
                <a:spcPct val="80000"/>
              </a:lnSpc>
              <a:spcBef>
                <a:spcPts val="1200"/>
              </a:spcBef>
              <a:spcAft>
                <a:spcPts val="0"/>
              </a:spcAft>
              <a:buSzPts val="358"/>
              <a:buNone/>
            </a:pPr>
            <a:endParaRPr sz="1600" dirty="0">
              <a:solidFill>
                <a:schemeClr val="lt1"/>
              </a:solidFill>
              <a:latin typeface="Roboto"/>
              <a:ea typeface="Roboto"/>
              <a:cs typeface="Roboto"/>
              <a:sym typeface="Roboto"/>
            </a:endParaRPr>
          </a:p>
          <a:p>
            <a:pPr marL="457200" lvl="0" indent="0" algn="l" rtl="0">
              <a:lnSpc>
                <a:spcPct val="95000"/>
              </a:lnSpc>
              <a:spcBef>
                <a:spcPts val="1200"/>
              </a:spcBef>
              <a:spcAft>
                <a:spcPts val="1200"/>
              </a:spcAft>
              <a:buSzPts val="1800"/>
              <a:buNone/>
            </a:pPr>
            <a:endParaRPr sz="1700" dirty="0">
              <a:solidFill>
                <a:schemeClr val="lt1"/>
              </a:solidFill>
              <a:latin typeface="Roboto"/>
              <a:ea typeface="Roboto"/>
              <a:cs typeface="Roboto"/>
              <a:sym typeface="Roboto"/>
            </a:endParaRPr>
          </a:p>
        </p:txBody>
      </p:sp>
      <p:pic>
        <p:nvPicPr>
          <p:cNvPr id="107" name="Google Shape;107;p6"/>
          <p:cNvPicPr preferRelativeResize="0"/>
          <p:nvPr/>
        </p:nvPicPr>
        <p:blipFill rotWithShape="1">
          <a:blip r:embed="rId3">
            <a:alphaModFix/>
          </a:blip>
          <a:srcRect/>
          <a:stretch/>
        </p:blipFill>
        <p:spPr>
          <a:xfrm>
            <a:off x="245543" y="180150"/>
            <a:ext cx="1005450" cy="1005450"/>
          </a:xfrm>
          <a:prstGeom prst="rect">
            <a:avLst/>
          </a:prstGeom>
          <a:noFill/>
          <a:ln>
            <a:noFill/>
          </a:ln>
        </p:spPr>
      </p:pic>
      <p:sp>
        <p:nvSpPr>
          <p:cNvPr id="108" name="Google Shape;108;p6"/>
          <p:cNvSpPr txBox="1">
            <a:spLocks noGrp="1"/>
          </p:cNvSpPr>
          <p:nvPr>
            <p:ph type="body" idx="1"/>
          </p:nvPr>
        </p:nvSpPr>
        <p:spPr>
          <a:xfrm>
            <a:off x="2280288" y="1744537"/>
            <a:ext cx="4503000" cy="3095100"/>
          </a:xfrm>
          <a:prstGeom prst="rect">
            <a:avLst/>
          </a:prstGeom>
          <a:noFill/>
          <a:ln>
            <a:noFill/>
          </a:ln>
        </p:spPr>
        <p:txBody>
          <a:bodyPr spcFirstLastPara="1" wrap="square" lIns="91425" tIns="91425" rIns="91425" bIns="91425" anchor="t" anchorCtr="0">
            <a:noAutofit/>
          </a:bodyPr>
          <a:lstStyle/>
          <a:p>
            <a:pPr marL="742950" indent="-285750">
              <a:lnSpc>
                <a:spcPct val="80000"/>
              </a:lnSpc>
              <a:spcBef>
                <a:spcPts val="1200"/>
              </a:spcBef>
              <a:buClr>
                <a:schemeClr val="bg1"/>
              </a:buClr>
              <a:buSzPct val="68000"/>
            </a:pPr>
            <a:r>
              <a:rPr lang="en-US" sz="1300" dirty="0">
                <a:solidFill>
                  <a:schemeClr val="lt1"/>
                </a:solidFill>
                <a:latin typeface="Roboto"/>
                <a:ea typeface="Roboto"/>
                <a:cs typeface="Roboto"/>
                <a:sym typeface="Roboto"/>
              </a:rPr>
              <a:t>A</a:t>
            </a:r>
            <a:r>
              <a:rPr lang="en-US" sz="1400" dirty="0">
                <a:solidFill>
                  <a:schemeClr val="lt1"/>
                </a:solidFill>
                <a:latin typeface="Roboto Slab"/>
                <a:ea typeface="Roboto Slab"/>
                <a:cs typeface="Roboto Slab"/>
                <a:sym typeface="Roboto Slab"/>
              </a:rPr>
              <a:t>rt &amp; Music Center</a:t>
            </a:r>
          </a:p>
          <a:p>
            <a:pPr marL="742950" indent="-285750">
              <a:lnSpc>
                <a:spcPct val="80000"/>
              </a:lnSpc>
              <a:spcBef>
                <a:spcPts val="1200"/>
              </a:spcBef>
              <a:buClr>
                <a:schemeClr val="bg1"/>
              </a:buClr>
              <a:buSzPct val="68000"/>
            </a:pPr>
            <a:r>
              <a:rPr lang="en-US" sz="1400" dirty="0">
                <a:solidFill>
                  <a:schemeClr val="lt1"/>
                </a:solidFill>
                <a:latin typeface="Roboto Slab"/>
                <a:ea typeface="Roboto Slab"/>
                <a:cs typeface="Roboto Slab"/>
                <a:sym typeface="Roboto Slab"/>
              </a:rPr>
              <a:t>Gym Refurbishment</a:t>
            </a:r>
          </a:p>
          <a:p>
            <a:pPr marL="742950" indent="-285750">
              <a:lnSpc>
                <a:spcPct val="80000"/>
              </a:lnSpc>
              <a:spcBef>
                <a:spcPts val="1200"/>
              </a:spcBef>
              <a:buClr>
                <a:schemeClr val="bg1"/>
              </a:buClr>
              <a:buSzPct val="68000"/>
            </a:pPr>
            <a:r>
              <a:rPr lang="en-US" sz="1400" dirty="0">
                <a:solidFill>
                  <a:schemeClr val="lt1"/>
                </a:solidFill>
                <a:latin typeface="Roboto Slab"/>
                <a:ea typeface="Roboto Slab"/>
                <a:cs typeface="Roboto Slab"/>
                <a:sym typeface="Roboto Slab"/>
              </a:rPr>
              <a:t>Facilities New Building</a:t>
            </a:r>
          </a:p>
          <a:p>
            <a:pPr marL="742950" indent="-285750">
              <a:lnSpc>
                <a:spcPct val="80000"/>
              </a:lnSpc>
              <a:spcBef>
                <a:spcPts val="1200"/>
              </a:spcBef>
              <a:buClr>
                <a:schemeClr val="bg1"/>
              </a:buClr>
              <a:buSzPct val="68000"/>
            </a:pPr>
            <a:r>
              <a:rPr lang="en-US" sz="1400" dirty="0">
                <a:solidFill>
                  <a:schemeClr val="lt1"/>
                </a:solidFill>
                <a:latin typeface="Roboto Slab"/>
                <a:ea typeface="Roboto Slab"/>
                <a:cs typeface="Roboto Slab"/>
                <a:sym typeface="Roboto Slab"/>
              </a:rPr>
              <a:t>Window Security Film</a:t>
            </a:r>
          </a:p>
          <a:p>
            <a:pPr marL="742950" indent="-285750">
              <a:lnSpc>
                <a:spcPct val="80000"/>
              </a:lnSpc>
              <a:spcBef>
                <a:spcPts val="1200"/>
              </a:spcBef>
              <a:buClr>
                <a:schemeClr val="bg1"/>
              </a:buClr>
              <a:buSzPct val="68000"/>
            </a:pPr>
            <a:r>
              <a:rPr lang="en-US" sz="1400" dirty="0">
                <a:solidFill>
                  <a:schemeClr val="lt1"/>
                </a:solidFill>
                <a:latin typeface="Roboto Slab"/>
                <a:ea typeface="Roboto Slab"/>
                <a:cs typeface="Roboto Slab"/>
                <a:sym typeface="Roboto Slab"/>
              </a:rPr>
              <a:t>Fire System Update</a:t>
            </a:r>
          </a:p>
          <a:p>
            <a:pPr marL="742950" indent="-285750">
              <a:lnSpc>
                <a:spcPct val="80000"/>
              </a:lnSpc>
              <a:spcBef>
                <a:spcPts val="1200"/>
              </a:spcBef>
              <a:buClr>
                <a:schemeClr val="bg1"/>
              </a:buClr>
              <a:buSzPct val="68000"/>
            </a:pPr>
            <a:r>
              <a:rPr lang="en-US" sz="1400" dirty="0">
                <a:solidFill>
                  <a:schemeClr val="lt1"/>
                </a:solidFill>
                <a:latin typeface="Roboto Slab"/>
                <a:ea typeface="Roboto Slab"/>
                <a:cs typeface="Roboto Slab"/>
                <a:sym typeface="Roboto Slab"/>
              </a:rPr>
              <a:t>HVAC Replacement</a:t>
            </a:r>
          </a:p>
          <a:p>
            <a:pPr marL="742950" indent="-285750">
              <a:lnSpc>
                <a:spcPct val="80000"/>
              </a:lnSpc>
              <a:spcBef>
                <a:spcPts val="1200"/>
              </a:spcBef>
              <a:buClr>
                <a:schemeClr val="bg1"/>
              </a:buClr>
              <a:buSzPct val="68000"/>
            </a:pPr>
            <a:r>
              <a:rPr lang="en-US" sz="1400" dirty="0">
                <a:solidFill>
                  <a:schemeClr val="lt1"/>
                </a:solidFill>
                <a:latin typeface="Roboto Slab"/>
                <a:ea typeface="Roboto Slab"/>
                <a:cs typeface="Roboto Slab"/>
                <a:sym typeface="Roboto Slab"/>
              </a:rPr>
              <a:t>Field Fence</a:t>
            </a:r>
          </a:p>
          <a:p>
            <a:pPr marL="742950" indent="-285750">
              <a:lnSpc>
                <a:spcPct val="80000"/>
              </a:lnSpc>
              <a:spcBef>
                <a:spcPts val="1200"/>
              </a:spcBef>
              <a:buClr>
                <a:schemeClr val="bg1"/>
              </a:buClr>
              <a:buSzPct val="68000"/>
            </a:pPr>
            <a:r>
              <a:rPr lang="en-US" sz="1400" dirty="0">
                <a:solidFill>
                  <a:schemeClr val="lt1"/>
                </a:solidFill>
                <a:latin typeface="Roboto Slab"/>
                <a:ea typeface="Roboto Slab"/>
                <a:cs typeface="Roboto Slab"/>
                <a:sym typeface="Roboto Slab"/>
              </a:rPr>
              <a:t>Driveway Paving</a:t>
            </a:r>
          </a:p>
          <a:p>
            <a:pPr marL="457200" lvl="0" indent="0" algn="l" rtl="0">
              <a:lnSpc>
                <a:spcPct val="95000"/>
              </a:lnSpc>
              <a:spcBef>
                <a:spcPts val="1200"/>
              </a:spcBef>
              <a:spcAft>
                <a:spcPts val="1200"/>
              </a:spcAft>
              <a:buSzPts val="1800"/>
              <a:buNone/>
            </a:pPr>
            <a:endParaRPr sz="1400" dirty="0">
              <a:solidFill>
                <a:schemeClr val="lt1"/>
              </a:solidFill>
              <a:latin typeface="Roboto"/>
              <a:ea typeface="Roboto"/>
              <a:cs typeface="Roboto"/>
              <a:sym typeface="Roboto"/>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1049</Words>
  <Application>Microsoft Office PowerPoint</Application>
  <PresentationFormat>On-screen Show (16:9)</PresentationFormat>
  <Paragraphs>164</Paragraphs>
  <Slides>21</Slides>
  <Notes>21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Roboto Slab</vt:lpstr>
      <vt:lpstr>Roboto Slab Medium</vt:lpstr>
      <vt:lpstr>Arial</vt:lpstr>
      <vt:lpstr>Roboto</vt:lpstr>
      <vt:lpstr>Simple Light</vt:lpstr>
      <vt:lpstr>Saints Peter and Paul School</vt:lpstr>
      <vt:lpstr>Opening Prayer</vt:lpstr>
      <vt:lpstr>Agenda </vt:lpstr>
      <vt:lpstr>Monsignor Foley Golf Outing</vt:lpstr>
      <vt:lpstr>BOLJ Update</vt:lpstr>
      <vt:lpstr>Board of Limited Jurisdiction  </vt:lpstr>
      <vt:lpstr>Board of Limited Jurisdiction  </vt:lpstr>
      <vt:lpstr>Board of Limited Jurisdiction  </vt:lpstr>
      <vt:lpstr>Board of Limited Jurisdiction  </vt:lpstr>
      <vt:lpstr>Board of Limited Jurisdiction  </vt:lpstr>
      <vt:lpstr>School Update</vt:lpstr>
      <vt:lpstr>Advancement Update</vt:lpstr>
      <vt:lpstr>Advancement Update </vt:lpstr>
      <vt:lpstr>Advancement Update </vt:lpstr>
      <vt:lpstr>HSA Update</vt:lpstr>
      <vt:lpstr>Home &amp; School Association</vt:lpstr>
      <vt:lpstr>2023/2024 Events Calendar</vt:lpstr>
      <vt:lpstr>BOOK FAIR!  </vt:lpstr>
      <vt:lpstr>Clubs &amp; Committees  </vt:lpstr>
      <vt:lpstr>Ways to Give &amp; Get Involved</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Saints Peter and Paul School</dc:title>
  <dc:creator>SPENCER, Amy</dc:creator>
  <cp:lastModifiedBy>Meghan Pellicano</cp:lastModifiedBy>
  <cp:revision>3</cp:revision>
  <dcterms:modified xsi:type="dcterms:W3CDTF">2023-09-24T01:52:52Z</dcterms:modified>
</cp:coreProperties>
</file>